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y="5143500" cx="9144000"/>
  <p:notesSz cx="6858000" cy="9144000"/>
  <p:embeddedFontLst>
    <p:embeddedFont>
      <p:font typeface="Lexend"/>
      <p:regular r:id="rId22"/>
      <p:bold r:id="rId2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11" Type="http://schemas.openxmlformats.org/officeDocument/2006/relationships/slide" Target="slides/slide6.xml"/><Relationship Id="rId22" Type="http://schemas.openxmlformats.org/officeDocument/2006/relationships/font" Target="fonts/Lexend-regular.fntdata"/><Relationship Id="rId10" Type="http://schemas.openxmlformats.org/officeDocument/2006/relationships/slide" Target="slides/slide5.xml"/><Relationship Id="rId21" Type="http://schemas.openxmlformats.org/officeDocument/2006/relationships/slide" Target="slides/slide16.xml"/><Relationship Id="rId13" Type="http://schemas.openxmlformats.org/officeDocument/2006/relationships/slide" Target="slides/slide8.xml"/><Relationship Id="rId12" Type="http://schemas.openxmlformats.org/officeDocument/2006/relationships/slide" Target="slides/slide7.xml"/><Relationship Id="rId23" Type="http://schemas.openxmlformats.org/officeDocument/2006/relationships/font" Target="fonts/Lexend-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slide" Target="slides/slide14.xml"/><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29f1cccb14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29f1cccb14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262452e8c6c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262452e8c6c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262452e8c6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262452e8c6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2a02b252253_1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2a02b252253_1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2a02b252253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2a02b252253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2a02b252253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2a02b252253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2a013d9826f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2a013d9826f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29f1cccb145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3" name="Google Shape;163;g29f1cccb145_0_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262452e8c6c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262452e8c6c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29f1cccb145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29f1cccb145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29f1cccb145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29f1cccb145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2625c928f06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2625c928f06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262452e8c6c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262452e8c6c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262452e8c6c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262452e8c6c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29f6bfd340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29f6bfd340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3.pn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6.png"/><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image" Target="../media/image14.png"/><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7.png"/><Relationship Id="rId4" Type="http://schemas.openxmlformats.org/officeDocument/2006/relationships/image" Target="../media/image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6.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4.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8.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3.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3" name="Shape 53"/>
        <p:cNvGrpSpPr/>
        <p:nvPr/>
      </p:nvGrpSpPr>
      <p:grpSpPr>
        <a:xfrm>
          <a:off x="0" y="0"/>
          <a:ext cx="0" cy="0"/>
          <a:chOff x="0" y="0"/>
          <a:chExt cx="0" cy="0"/>
        </a:xfrm>
      </p:grpSpPr>
      <p:sp>
        <p:nvSpPr>
          <p:cNvPr id="54" name="Google Shape;54;p13"/>
          <p:cNvSpPr txBox="1"/>
          <p:nvPr>
            <p:ph type="ctrTitle"/>
          </p:nvPr>
        </p:nvSpPr>
        <p:spPr>
          <a:xfrm>
            <a:off x="311700" y="1208375"/>
            <a:ext cx="8520600" cy="1207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SzPts val="990"/>
              <a:buNone/>
            </a:pPr>
            <a:r>
              <a:rPr lang="en" sz="3659">
                <a:highlight>
                  <a:srgbClr val="FFFFFF"/>
                </a:highlight>
                <a:latin typeface="Times New Roman"/>
                <a:ea typeface="Times New Roman"/>
                <a:cs typeface="Times New Roman"/>
                <a:sym typeface="Times New Roman"/>
              </a:rPr>
              <a:t>OBJECT DETECTION USING VISION TRANSFORMERS (VIT)</a:t>
            </a:r>
            <a:endParaRPr sz="7260">
              <a:latin typeface="Times New Roman"/>
              <a:ea typeface="Times New Roman"/>
              <a:cs typeface="Times New Roman"/>
              <a:sym typeface="Times New Roman"/>
            </a:endParaRPr>
          </a:p>
        </p:txBody>
      </p:sp>
      <p:sp>
        <p:nvSpPr>
          <p:cNvPr id="55" name="Google Shape;55;p13"/>
          <p:cNvSpPr txBox="1"/>
          <p:nvPr/>
        </p:nvSpPr>
        <p:spPr>
          <a:xfrm>
            <a:off x="1836400" y="3362750"/>
            <a:ext cx="5318400" cy="1256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lang="en" sz="1500">
                <a:solidFill>
                  <a:schemeClr val="dk1"/>
                </a:solidFill>
              </a:rPr>
              <a:t>Group-31</a:t>
            </a:r>
            <a:endParaRPr sz="1500">
              <a:solidFill>
                <a:schemeClr val="dk1"/>
              </a:solidFill>
            </a:endParaRPr>
          </a:p>
          <a:p>
            <a:pPr indent="0" lvl="0" marL="0" rtl="0" algn="ctr">
              <a:spcBef>
                <a:spcPts val="0"/>
              </a:spcBef>
              <a:spcAft>
                <a:spcPts val="0"/>
              </a:spcAft>
              <a:buClr>
                <a:schemeClr val="dk1"/>
              </a:buClr>
              <a:buSzPts val="1100"/>
              <a:buFont typeface="Arial"/>
              <a:buNone/>
            </a:pPr>
            <a:r>
              <a:rPr lang="en" sz="1500">
                <a:solidFill>
                  <a:schemeClr val="dk1"/>
                </a:solidFill>
              </a:rPr>
              <a:t>Sai Manohar Vemuri: A20514848</a:t>
            </a:r>
            <a:endParaRPr sz="1500">
              <a:solidFill>
                <a:schemeClr val="dk1"/>
              </a:solidFill>
            </a:endParaRPr>
          </a:p>
          <a:p>
            <a:pPr indent="0" lvl="0" marL="0" rtl="0" algn="ctr">
              <a:spcBef>
                <a:spcPts val="0"/>
              </a:spcBef>
              <a:spcAft>
                <a:spcPts val="0"/>
              </a:spcAft>
              <a:buClr>
                <a:schemeClr val="dk1"/>
              </a:buClr>
              <a:buSzPts val="1100"/>
              <a:buFont typeface="Arial"/>
              <a:buNone/>
            </a:pPr>
            <a:r>
              <a:rPr lang="en" sz="1500">
                <a:solidFill>
                  <a:schemeClr val="dk1"/>
                </a:solidFill>
              </a:rPr>
              <a:t>Sesha Shai Datta Kolli : A20516330</a:t>
            </a:r>
            <a:endParaRPr sz="1500">
              <a:solidFill>
                <a:schemeClr val="dk1"/>
              </a:solidFill>
            </a:endParaRPr>
          </a:p>
          <a:p>
            <a:pPr indent="0" lvl="0" marL="0" rtl="0" algn="ctr">
              <a:spcBef>
                <a:spcPts val="0"/>
              </a:spcBef>
              <a:spcAft>
                <a:spcPts val="0"/>
              </a:spcAft>
              <a:buClr>
                <a:schemeClr val="dk1"/>
              </a:buClr>
              <a:buSzPts val="1100"/>
              <a:buFont typeface="Arial"/>
              <a:buNone/>
            </a:pPr>
            <a:r>
              <a:rPr lang="en" sz="1500">
                <a:solidFill>
                  <a:schemeClr val="dk1"/>
                </a:solidFill>
              </a:rPr>
              <a:t>Aditya Shivakumar : A20513537</a:t>
            </a:r>
            <a:endParaRPr sz="1500">
              <a:solidFill>
                <a:schemeClr val="dk1"/>
              </a:solidFill>
            </a:endParaRPr>
          </a:p>
          <a:p>
            <a:pPr indent="0" lvl="0" marL="0" rtl="0" algn="ctr">
              <a:lnSpc>
                <a:spcPct val="80000"/>
              </a:lnSpc>
              <a:spcBef>
                <a:spcPts val="0"/>
              </a:spcBef>
              <a:spcAft>
                <a:spcPts val="0"/>
              </a:spcAft>
              <a:buNone/>
            </a:pPr>
            <a:r>
              <a:t/>
            </a:r>
            <a:endParaRPr sz="1200">
              <a:solidFill>
                <a:schemeClr val="dk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22"/>
          <p:cNvSpPr txBox="1"/>
          <p:nvPr/>
        </p:nvSpPr>
        <p:spPr>
          <a:xfrm>
            <a:off x="705650" y="409675"/>
            <a:ext cx="5685000" cy="54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rPr>
              <a:t>Model Architecture:</a:t>
            </a:r>
            <a:endParaRPr sz="1800">
              <a:solidFill>
                <a:schemeClr val="dk2"/>
              </a:solidFill>
            </a:endParaRPr>
          </a:p>
        </p:txBody>
      </p:sp>
      <p:sp>
        <p:nvSpPr>
          <p:cNvPr id="118" name="Google Shape;118;p22"/>
          <p:cNvSpPr txBox="1"/>
          <p:nvPr/>
        </p:nvSpPr>
        <p:spPr>
          <a:xfrm>
            <a:off x="795900" y="1239850"/>
            <a:ext cx="2824500" cy="319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br>
              <a:rPr lang="en" sz="1200">
                <a:solidFill>
                  <a:schemeClr val="dk2"/>
                </a:solidFill>
                <a:latin typeface="Lexend"/>
                <a:ea typeface="Lexend"/>
                <a:cs typeface="Lexend"/>
                <a:sym typeface="Lexend"/>
              </a:rPr>
            </a:br>
            <a:endParaRPr sz="1200">
              <a:solidFill>
                <a:schemeClr val="dk2"/>
              </a:solidFill>
              <a:latin typeface="Lexend"/>
              <a:ea typeface="Lexend"/>
              <a:cs typeface="Lexend"/>
              <a:sym typeface="Lexend"/>
            </a:endParaRPr>
          </a:p>
          <a:p>
            <a:pPr indent="0" lvl="0" marL="0" rtl="0" algn="l">
              <a:spcBef>
                <a:spcPts val="0"/>
              </a:spcBef>
              <a:spcAft>
                <a:spcPts val="0"/>
              </a:spcAft>
              <a:buClr>
                <a:schemeClr val="dk1"/>
              </a:buClr>
              <a:buSzPts val="1100"/>
              <a:buFont typeface="Arial"/>
              <a:buNone/>
            </a:pPr>
            <a:r>
              <a:rPr lang="en" sz="1200">
                <a:solidFill>
                  <a:schemeClr val="dk2"/>
                </a:solidFill>
                <a:latin typeface="Lexend"/>
                <a:ea typeface="Lexend"/>
                <a:cs typeface="Lexend"/>
                <a:sym typeface="Lexend"/>
              </a:rPr>
              <a:t>Input size:  </a:t>
            </a:r>
            <a:r>
              <a:rPr b="1" lang="en" sz="1200">
                <a:solidFill>
                  <a:schemeClr val="dk2"/>
                </a:solidFill>
                <a:latin typeface="Lexend"/>
                <a:ea typeface="Lexend"/>
                <a:cs typeface="Lexend"/>
                <a:sym typeface="Lexend"/>
              </a:rPr>
              <a:t>224*224*3</a:t>
            </a:r>
            <a:r>
              <a:rPr lang="en" sz="1200">
                <a:solidFill>
                  <a:schemeClr val="dk2"/>
                </a:solidFill>
                <a:latin typeface="Lexend"/>
                <a:ea typeface="Lexend"/>
                <a:cs typeface="Lexend"/>
                <a:sym typeface="Lexend"/>
              </a:rPr>
              <a:t>.</a:t>
            </a:r>
            <a:endParaRPr sz="1200">
              <a:solidFill>
                <a:schemeClr val="dk2"/>
              </a:solidFill>
              <a:latin typeface="Lexend"/>
              <a:ea typeface="Lexend"/>
              <a:cs typeface="Lexend"/>
              <a:sym typeface="Lexend"/>
            </a:endParaRPr>
          </a:p>
          <a:p>
            <a:pPr indent="0" lvl="0" marL="0" rtl="0" algn="l">
              <a:spcBef>
                <a:spcPts val="0"/>
              </a:spcBef>
              <a:spcAft>
                <a:spcPts val="0"/>
              </a:spcAft>
              <a:buClr>
                <a:schemeClr val="dk1"/>
              </a:buClr>
              <a:buSzPts val="1100"/>
              <a:buFont typeface="Arial"/>
              <a:buNone/>
            </a:pPr>
            <a:r>
              <a:rPr lang="en" sz="1200">
                <a:solidFill>
                  <a:schemeClr val="dk2"/>
                </a:solidFill>
                <a:latin typeface="Lexend"/>
                <a:ea typeface="Lexend"/>
                <a:cs typeface="Lexend"/>
                <a:sym typeface="Lexend"/>
              </a:rPr>
              <a:t>Number of heads:  </a:t>
            </a:r>
            <a:r>
              <a:rPr b="1" lang="en" sz="1200">
                <a:solidFill>
                  <a:schemeClr val="dk2"/>
                </a:solidFill>
                <a:latin typeface="Lexend"/>
                <a:ea typeface="Lexend"/>
                <a:cs typeface="Lexend"/>
                <a:sym typeface="Lexend"/>
              </a:rPr>
              <a:t>8</a:t>
            </a:r>
            <a:r>
              <a:rPr lang="en" sz="1200">
                <a:solidFill>
                  <a:schemeClr val="dk2"/>
                </a:solidFill>
                <a:latin typeface="Lexend"/>
                <a:ea typeface="Lexend"/>
                <a:cs typeface="Lexend"/>
                <a:sym typeface="Lexend"/>
              </a:rPr>
              <a:t>.</a:t>
            </a:r>
            <a:endParaRPr sz="1200">
              <a:solidFill>
                <a:schemeClr val="dk2"/>
              </a:solidFill>
              <a:latin typeface="Lexend"/>
              <a:ea typeface="Lexend"/>
              <a:cs typeface="Lexend"/>
              <a:sym typeface="Lexend"/>
            </a:endParaRPr>
          </a:p>
          <a:p>
            <a:pPr indent="0" lvl="0" marL="0" rtl="0" algn="l">
              <a:spcBef>
                <a:spcPts val="0"/>
              </a:spcBef>
              <a:spcAft>
                <a:spcPts val="0"/>
              </a:spcAft>
              <a:buClr>
                <a:schemeClr val="dk1"/>
              </a:buClr>
              <a:buSzPts val="1100"/>
              <a:buFont typeface="Arial"/>
              <a:buNone/>
            </a:pPr>
            <a:r>
              <a:rPr lang="en" sz="1200">
                <a:solidFill>
                  <a:schemeClr val="dk2"/>
                </a:solidFill>
                <a:latin typeface="Lexend"/>
                <a:ea typeface="Lexend"/>
                <a:cs typeface="Lexend"/>
                <a:sym typeface="Lexend"/>
              </a:rPr>
              <a:t>Number of transformer layers: </a:t>
            </a:r>
            <a:r>
              <a:rPr b="1" lang="en" sz="1200">
                <a:solidFill>
                  <a:schemeClr val="dk2"/>
                </a:solidFill>
                <a:latin typeface="Lexend"/>
                <a:ea typeface="Lexend"/>
                <a:cs typeface="Lexend"/>
                <a:sym typeface="Lexend"/>
              </a:rPr>
              <a:t>4</a:t>
            </a:r>
            <a:r>
              <a:rPr lang="en" sz="1200">
                <a:solidFill>
                  <a:schemeClr val="dk2"/>
                </a:solidFill>
                <a:latin typeface="Lexend"/>
                <a:ea typeface="Lexend"/>
                <a:cs typeface="Lexend"/>
                <a:sym typeface="Lexend"/>
              </a:rPr>
              <a:t>.</a:t>
            </a:r>
            <a:endParaRPr sz="1200">
              <a:solidFill>
                <a:schemeClr val="dk2"/>
              </a:solidFill>
              <a:latin typeface="Lexend"/>
              <a:ea typeface="Lexend"/>
              <a:cs typeface="Lexend"/>
              <a:sym typeface="Lexend"/>
            </a:endParaRPr>
          </a:p>
          <a:p>
            <a:pPr indent="0" lvl="0" marL="0" rtl="0" algn="l">
              <a:spcBef>
                <a:spcPts val="0"/>
              </a:spcBef>
              <a:spcAft>
                <a:spcPts val="0"/>
              </a:spcAft>
              <a:buClr>
                <a:schemeClr val="dk1"/>
              </a:buClr>
              <a:buSzPts val="1100"/>
              <a:buFont typeface="Arial"/>
              <a:buNone/>
            </a:pPr>
            <a:r>
              <a:rPr lang="en" sz="1200">
                <a:solidFill>
                  <a:schemeClr val="dk2"/>
                </a:solidFill>
                <a:latin typeface="Lexend"/>
                <a:ea typeface="Lexend"/>
                <a:cs typeface="Lexend"/>
                <a:sym typeface="Lexend"/>
              </a:rPr>
              <a:t>Embedding dimension: </a:t>
            </a:r>
            <a:r>
              <a:rPr b="1" lang="en" sz="1200">
                <a:solidFill>
                  <a:schemeClr val="dk2"/>
                </a:solidFill>
                <a:latin typeface="Lexend"/>
                <a:ea typeface="Lexend"/>
                <a:cs typeface="Lexend"/>
                <a:sym typeface="Lexend"/>
              </a:rPr>
              <a:t>768</a:t>
            </a:r>
            <a:r>
              <a:rPr lang="en" sz="1200">
                <a:solidFill>
                  <a:schemeClr val="dk2"/>
                </a:solidFill>
                <a:latin typeface="Lexend"/>
                <a:ea typeface="Lexend"/>
                <a:cs typeface="Lexend"/>
                <a:sym typeface="Lexend"/>
              </a:rPr>
              <a:t>.</a:t>
            </a:r>
            <a:endParaRPr sz="1200">
              <a:solidFill>
                <a:schemeClr val="dk2"/>
              </a:solidFill>
              <a:latin typeface="Lexend"/>
              <a:ea typeface="Lexend"/>
              <a:cs typeface="Lexend"/>
              <a:sym typeface="Lexend"/>
            </a:endParaRPr>
          </a:p>
          <a:p>
            <a:pPr indent="0" lvl="0" marL="0" rtl="0" algn="l">
              <a:spcBef>
                <a:spcPts val="0"/>
              </a:spcBef>
              <a:spcAft>
                <a:spcPts val="0"/>
              </a:spcAft>
              <a:buNone/>
            </a:pPr>
            <a:r>
              <a:rPr lang="en" sz="1200">
                <a:solidFill>
                  <a:schemeClr val="dk2"/>
                </a:solidFill>
                <a:latin typeface="Lexend"/>
                <a:ea typeface="Lexend"/>
                <a:cs typeface="Lexend"/>
                <a:sym typeface="Lexend"/>
              </a:rPr>
              <a:t>Multi-layer perceptron size: </a:t>
            </a:r>
            <a:r>
              <a:rPr b="1" lang="en" sz="1200">
                <a:solidFill>
                  <a:schemeClr val="dk2"/>
                </a:solidFill>
                <a:latin typeface="Lexend"/>
                <a:ea typeface="Lexend"/>
                <a:cs typeface="Lexend"/>
                <a:sym typeface="Lexend"/>
              </a:rPr>
              <a:t>2048</a:t>
            </a:r>
            <a:r>
              <a:rPr lang="en" sz="1200">
                <a:solidFill>
                  <a:schemeClr val="dk2"/>
                </a:solidFill>
                <a:latin typeface="Lexend"/>
                <a:ea typeface="Lexend"/>
                <a:cs typeface="Lexend"/>
                <a:sym typeface="Lexend"/>
              </a:rPr>
              <a:t>.</a:t>
            </a:r>
            <a:endParaRPr sz="1200">
              <a:solidFill>
                <a:schemeClr val="dk2"/>
              </a:solidFill>
              <a:latin typeface="Lexend"/>
              <a:ea typeface="Lexend"/>
              <a:cs typeface="Lexend"/>
              <a:sym typeface="Lexend"/>
            </a:endParaRPr>
          </a:p>
          <a:p>
            <a:pPr indent="0" lvl="0" marL="0" rtl="0" algn="l">
              <a:spcBef>
                <a:spcPts val="0"/>
              </a:spcBef>
              <a:spcAft>
                <a:spcPts val="0"/>
              </a:spcAft>
              <a:buNone/>
            </a:pPr>
            <a:r>
              <a:rPr lang="en" sz="1200">
                <a:solidFill>
                  <a:schemeClr val="dk2"/>
                </a:solidFill>
                <a:latin typeface="Lexend"/>
                <a:ea typeface="Lexend"/>
                <a:cs typeface="Lexend"/>
                <a:sym typeface="Lexend"/>
              </a:rPr>
              <a:t>MLP dropout: </a:t>
            </a:r>
            <a:r>
              <a:rPr b="1" lang="en" sz="1200">
                <a:solidFill>
                  <a:schemeClr val="dk2"/>
                </a:solidFill>
                <a:latin typeface="Lexend"/>
                <a:ea typeface="Lexend"/>
                <a:cs typeface="Lexend"/>
                <a:sym typeface="Lexend"/>
              </a:rPr>
              <a:t>0.1, </a:t>
            </a:r>
            <a:r>
              <a:rPr lang="en" sz="1200">
                <a:solidFill>
                  <a:schemeClr val="dk2"/>
                </a:solidFill>
                <a:latin typeface="Lexend"/>
                <a:ea typeface="Lexend"/>
                <a:cs typeface="Lexend"/>
                <a:sym typeface="Lexend"/>
              </a:rPr>
              <a:t>0.3.</a:t>
            </a:r>
            <a:endParaRPr sz="1200">
              <a:solidFill>
                <a:schemeClr val="dk2"/>
              </a:solidFill>
              <a:latin typeface="Lexend"/>
              <a:ea typeface="Lexend"/>
              <a:cs typeface="Lexend"/>
              <a:sym typeface="Lexend"/>
            </a:endParaRPr>
          </a:p>
          <a:p>
            <a:pPr indent="0" lvl="0" marL="0" rtl="0" algn="l">
              <a:spcBef>
                <a:spcPts val="0"/>
              </a:spcBef>
              <a:spcAft>
                <a:spcPts val="0"/>
              </a:spcAft>
              <a:buNone/>
            </a:pPr>
            <a:r>
              <a:rPr lang="en" sz="1200">
                <a:solidFill>
                  <a:schemeClr val="dk2"/>
                </a:solidFill>
                <a:latin typeface="Lexend"/>
                <a:ea typeface="Lexend"/>
                <a:cs typeface="Lexend"/>
                <a:sym typeface="Lexend"/>
              </a:rPr>
              <a:t>Attention dropout: </a:t>
            </a:r>
            <a:r>
              <a:rPr b="1" lang="en" sz="1200">
                <a:solidFill>
                  <a:schemeClr val="dk2"/>
                </a:solidFill>
                <a:latin typeface="Lexend"/>
                <a:ea typeface="Lexend"/>
                <a:cs typeface="Lexend"/>
                <a:sym typeface="Lexend"/>
              </a:rPr>
              <a:t>0.1, </a:t>
            </a:r>
            <a:r>
              <a:rPr lang="en" sz="1200">
                <a:solidFill>
                  <a:schemeClr val="dk2"/>
                </a:solidFill>
                <a:latin typeface="Lexend"/>
                <a:ea typeface="Lexend"/>
                <a:cs typeface="Lexend"/>
                <a:sym typeface="Lexend"/>
              </a:rPr>
              <a:t>0.2.</a:t>
            </a:r>
            <a:endParaRPr sz="1200">
              <a:solidFill>
                <a:schemeClr val="dk2"/>
              </a:solidFill>
              <a:latin typeface="Lexend"/>
              <a:ea typeface="Lexend"/>
              <a:cs typeface="Lexend"/>
              <a:sym typeface="Lexend"/>
            </a:endParaRPr>
          </a:p>
          <a:p>
            <a:pPr indent="0" lvl="0" marL="0" rtl="0" algn="l">
              <a:spcBef>
                <a:spcPts val="0"/>
              </a:spcBef>
              <a:spcAft>
                <a:spcPts val="0"/>
              </a:spcAft>
              <a:buClr>
                <a:schemeClr val="dk1"/>
              </a:buClr>
              <a:buSzPts val="1100"/>
              <a:buFont typeface="Arial"/>
              <a:buNone/>
            </a:pPr>
            <a:r>
              <a:rPr lang="en" sz="1200">
                <a:solidFill>
                  <a:schemeClr val="dk2"/>
                </a:solidFill>
                <a:latin typeface="Lexend"/>
                <a:ea typeface="Lexend"/>
                <a:cs typeface="Lexend"/>
                <a:sym typeface="Lexend"/>
              </a:rPr>
              <a:t>Embedding dropout:</a:t>
            </a:r>
            <a:r>
              <a:rPr b="1" lang="en" sz="1200">
                <a:solidFill>
                  <a:schemeClr val="dk2"/>
                </a:solidFill>
                <a:latin typeface="Lexend"/>
                <a:ea typeface="Lexend"/>
                <a:cs typeface="Lexend"/>
                <a:sym typeface="Lexend"/>
              </a:rPr>
              <a:t>0.1</a:t>
            </a:r>
            <a:r>
              <a:rPr lang="en" sz="1200">
                <a:solidFill>
                  <a:schemeClr val="dk2"/>
                </a:solidFill>
                <a:latin typeface="Lexend"/>
                <a:ea typeface="Lexend"/>
                <a:cs typeface="Lexend"/>
                <a:sym typeface="Lexend"/>
              </a:rPr>
              <a:t>, 0.3.</a:t>
            </a:r>
            <a:endParaRPr sz="1200">
              <a:solidFill>
                <a:schemeClr val="dk2"/>
              </a:solidFill>
              <a:latin typeface="Lexend"/>
              <a:ea typeface="Lexend"/>
              <a:cs typeface="Lexend"/>
              <a:sym typeface="Lexend"/>
            </a:endParaRPr>
          </a:p>
          <a:p>
            <a:pPr indent="0" lvl="0" marL="0" rtl="0" algn="l">
              <a:spcBef>
                <a:spcPts val="0"/>
              </a:spcBef>
              <a:spcAft>
                <a:spcPts val="0"/>
              </a:spcAft>
              <a:buClr>
                <a:schemeClr val="dk1"/>
              </a:buClr>
              <a:buSzPts val="1100"/>
              <a:buFont typeface="Arial"/>
              <a:buNone/>
            </a:pPr>
            <a:r>
              <a:rPr lang="en" sz="1200">
                <a:solidFill>
                  <a:schemeClr val="dk2"/>
                </a:solidFill>
                <a:latin typeface="Lexend"/>
                <a:ea typeface="Lexend"/>
                <a:cs typeface="Lexend"/>
                <a:sym typeface="Lexend"/>
              </a:rPr>
              <a:t>Patch size: </a:t>
            </a:r>
            <a:r>
              <a:rPr b="1" lang="en" sz="1200">
                <a:solidFill>
                  <a:schemeClr val="dk2"/>
                </a:solidFill>
                <a:latin typeface="Lexend"/>
                <a:ea typeface="Lexend"/>
                <a:cs typeface="Lexend"/>
                <a:sym typeface="Lexend"/>
              </a:rPr>
              <a:t>16</a:t>
            </a:r>
            <a:r>
              <a:rPr lang="en" sz="1200">
                <a:solidFill>
                  <a:schemeClr val="dk2"/>
                </a:solidFill>
                <a:latin typeface="Lexend"/>
                <a:ea typeface="Lexend"/>
                <a:cs typeface="Lexend"/>
                <a:sym typeface="Lexend"/>
              </a:rPr>
              <a:t>.</a:t>
            </a:r>
            <a:endParaRPr sz="1200">
              <a:solidFill>
                <a:schemeClr val="dk2"/>
              </a:solidFill>
              <a:latin typeface="Lexend"/>
              <a:ea typeface="Lexend"/>
              <a:cs typeface="Lexend"/>
              <a:sym typeface="Lexend"/>
            </a:endParaRPr>
          </a:p>
          <a:p>
            <a:pPr indent="0" lvl="0" marL="0" rtl="0" algn="l">
              <a:spcBef>
                <a:spcPts val="0"/>
              </a:spcBef>
              <a:spcAft>
                <a:spcPts val="0"/>
              </a:spcAft>
              <a:buNone/>
            </a:pPr>
            <a:r>
              <a:t/>
            </a:r>
            <a:endParaRPr sz="1200">
              <a:solidFill>
                <a:schemeClr val="dk2"/>
              </a:solidFill>
              <a:latin typeface="Lexend"/>
              <a:ea typeface="Lexend"/>
              <a:cs typeface="Lexend"/>
              <a:sym typeface="Lexend"/>
            </a:endParaRPr>
          </a:p>
        </p:txBody>
      </p:sp>
      <p:sp>
        <p:nvSpPr>
          <p:cNvPr id="119" name="Google Shape;119;p22"/>
          <p:cNvSpPr txBox="1"/>
          <p:nvPr/>
        </p:nvSpPr>
        <p:spPr>
          <a:xfrm>
            <a:off x="4572000" y="1709075"/>
            <a:ext cx="4040100" cy="323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2"/>
                </a:solidFill>
                <a:latin typeface="Lexend"/>
                <a:ea typeface="Lexend"/>
                <a:cs typeface="Lexend"/>
                <a:sym typeface="Lexend"/>
              </a:rPr>
              <a:t>Optimiser: </a:t>
            </a:r>
            <a:r>
              <a:rPr b="1" lang="en" sz="1200">
                <a:solidFill>
                  <a:schemeClr val="dk2"/>
                </a:solidFill>
                <a:latin typeface="Lexend"/>
                <a:ea typeface="Lexend"/>
                <a:cs typeface="Lexend"/>
                <a:sym typeface="Lexend"/>
              </a:rPr>
              <a:t>AdamW, </a:t>
            </a:r>
            <a:r>
              <a:rPr lang="en" sz="1200">
                <a:solidFill>
                  <a:schemeClr val="dk2"/>
                </a:solidFill>
                <a:latin typeface="Lexend"/>
                <a:ea typeface="Lexend"/>
                <a:cs typeface="Lexend"/>
                <a:sym typeface="Lexend"/>
              </a:rPr>
              <a:t>Adam</a:t>
            </a:r>
            <a:endParaRPr sz="1200">
              <a:solidFill>
                <a:schemeClr val="dk2"/>
              </a:solidFill>
              <a:latin typeface="Lexend"/>
              <a:ea typeface="Lexend"/>
              <a:cs typeface="Lexend"/>
              <a:sym typeface="Lexend"/>
            </a:endParaRPr>
          </a:p>
          <a:p>
            <a:pPr indent="0" lvl="0" marL="0" rtl="0" algn="l">
              <a:spcBef>
                <a:spcPts val="0"/>
              </a:spcBef>
              <a:spcAft>
                <a:spcPts val="0"/>
              </a:spcAft>
              <a:buNone/>
            </a:pPr>
            <a:r>
              <a:rPr lang="en" sz="1200">
                <a:solidFill>
                  <a:schemeClr val="dk2"/>
                </a:solidFill>
                <a:latin typeface="Lexend"/>
                <a:ea typeface="Lexend"/>
                <a:cs typeface="Lexend"/>
                <a:sym typeface="Lexend"/>
              </a:rPr>
              <a:t>Weight decay:</a:t>
            </a:r>
            <a:r>
              <a:rPr b="1" lang="en" sz="1200">
                <a:solidFill>
                  <a:schemeClr val="dk2"/>
                </a:solidFill>
                <a:latin typeface="Lexend"/>
                <a:ea typeface="Lexend"/>
                <a:cs typeface="Lexend"/>
                <a:sym typeface="Lexend"/>
              </a:rPr>
              <a:t>0.001, </a:t>
            </a:r>
            <a:r>
              <a:rPr lang="en" sz="1200">
                <a:solidFill>
                  <a:schemeClr val="dk2"/>
                </a:solidFill>
                <a:latin typeface="Lexend"/>
                <a:ea typeface="Lexend"/>
                <a:cs typeface="Lexend"/>
                <a:sym typeface="Lexend"/>
              </a:rPr>
              <a:t>0.0001</a:t>
            </a:r>
            <a:endParaRPr sz="1200">
              <a:solidFill>
                <a:schemeClr val="dk2"/>
              </a:solidFill>
              <a:latin typeface="Lexend"/>
              <a:ea typeface="Lexend"/>
              <a:cs typeface="Lexend"/>
              <a:sym typeface="Lexend"/>
            </a:endParaRPr>
          </a:p>
          <a:p>
            <a:pPr indent="0" lvl="0" marL="0" rtl="0" algn="l">
              <a:spcBef>
                <a:spcPts val="0"/>
              </a:spcBef>
              <a:spcAft>
                <a:spcPts val="0"/>
              </a:spcAft>
              <a:buNone/>
            </a:pPr>
            <a:r>
              <a:rPr lang="en" sz="1200">
                <a:solidFill>
                  <a:schemeClr val="dk2"/>
                </a:solidFill>
                <a:latin typeface="Lexend"/>
                <a:ea typeface="Lexend"/>
                <a:cs typeface="Lexend"/>
                <a:sym typeface="Lexend"/>
              </a:rPr>
              <a:t>learning_rate = </a:t>
            </a:r>
            <a:r>
              <a:rPr b="1" lang="en" sz="1200">
                <a:solidFill>
                  <a:schemeClr val="dk2"/>
                </a:solidFill>
                <a:latin typeface="Lexend"/>
                <a:ea typeface="Lexend"/>
                <a:cs typeface="Lexend"/>
                <a:sym typeface="Lexend"/>
              </a:rPr>
              <a:t>1e-4, </a:t>
            </a:r>
            <a:r>
              <a:rPr lang="en" sz="1200">
                <a:solidFill>
                  <a:schemeClr val="dk2"/>
                </a:solidFill>
                <a:latin typeface="Lexend"/>
                <a:ea typeface="Lexend"/>
                <a:cs typeface="Lexend"/>
                <a:sym typeface="Lexend"/>
              </a:rPr>
              <a:t>1e-3</a:t>
            </a:r>
            <a:endParaRPr sz="1200">
              <a:solidFill>
                <a:schemeClr val="dk2"/>
              </a:solidFill>
              <a:latin typeface="Lexend"/>
              <a:ea typeface="Lexend"/>
              <a:cs typeface="Lexend"/>
              <a:sym typeface="Lexend"/>
            </a:endParaRPr>
          </a:p>
          <a:p>
            <a:pPr indent="0" lvl="0" marL="0" rtl="0" algn="l">
              <a:spcBef>
                <a:spcPts val="0"/>
              </a:spcBef>
              <a:spcAft>
                <a:spcPts val="0"/>
              </a:spcAft>
              <a:buNone/>
            </a:pPr>
            <a:r>
              <a:rPr lang="en" sz="1200">
                <a:solidFill>
                  <a:schemeClr val="dk2"/>
                </a:solidFill>
                <a:latin typeface="Lexend"/>
                <a:ea typeface="Lexend"/>
                <a:cs typeface="Lexend"/>
                <a:sym typeface="Lexend"/>
              </a:rPr>
              <a:t>Cosine Annealing learning rate : min=</a:t>
            </a:r>
            <a:r>
              <a:rPr b="1" lang="en" sz="1200">
                <a:solidFill>
                  <a:schemeClr val="dk2"/>
                </a:solidFill>
                <a:latin typeface="Lexend"/>
                <a:ea typeface="Lexend"/>
                <a:cs typeface="Lexend"/>
                <a:sym typeface="Lexend"/>
              </a:rPr>
              <a:t>1e-5,</a:t>
            </a:r>
            <a:r>
              <a:rPr lang="en" sz="1200">
                <a:solidFill>
                  <a:schemeClr val="dk2"/>
                </a:solidFill>
                <a:latin typeface="Lexend"/>
                <a:ea typeface="Lexend"/>
                <a:cs typeface="Lexend"/>
                <a:sym typeface="Lexend"/>
              </a:rPr>
              <a:t>1e-4.</a:t>
            </a:r>
            <a:endParaRPr sz="1200">
              <a:solidFill>
                <a:schemeClr val="dk2"/>
              </a:solidFill>
              <a:latin typeface="Lexend"/>
              <a:ea typeface="Lexend"/>
              <a:cs typeface="Lexend"/>
              <a:sym typeface="Lexend"/>
            </a:endParaRPr>
          </a:p>
          <a:p>
            <a:pPr indent="0" lvl="0" marL="0" rtl="0" algn="l">
              <a:spcBef>
                <a:spcPts val="0"/>
              </a:spcBef>
              <a:spcAft>
                <a:spcPts val="0"/>
              </a:spcAft>
              <a:buNone/>
            </a:pPr>
            <a:r>
              <a:rPr lang="en" sz="1200">
                <a:solidFill>
                  <a:schemeClr val="dk2"/>
                </a:solidFill>
                <a:latin typeface="Lexend"/>
                <a:ea typeface="Lexend"/>
                <a:cs typeface="Lexend"/>
                <a:sym typeface="Lexend"/>
              </a:rPr>
              <a:t> </a:t>
            </a:r>
            <a:endParaRPr sz="1200">
              <a:solidFill>
                <a:schemeClr val="dk2"/>
              </a:solidFill>
              <a:latin typeface="Lexend"/>
              <a:ea typeface="Lexend"/>
              <a:cs typeface="Lexend"/>
              <a:sym typeface="Lexen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pic>
        <p:nvPicPr>
          <p:cNvPr id="124" name="Google Shape;124;p23"/>
          <p:cNvPicPr preferRelativeResize="0"/>
          <p:nvPr/>
        </p:nvPicPr>
        <p:blipFill>
          <a:blip r:embed="rId3">
            <a:alphaModFix/>
          </a:blip>
          <a:stretch>
            <a:fillRect/>
          </a:stretch>
        </p:blipFill>
        <p:spPr>
          <a:xfrm>
            <a:off x="338075" y="977625"/>
            <a:ext cx="3596076" cy="3349700"/>
          </a:xfrm>
          <a:prstGeom prst="rect">
            <a:avLst/>
          </a:prstGeom>
          <a:noFill/>
          <a:ln>
            <a:noFill/>
          </a:ln>
        </p:spPr>
      </p:pic>
      <p:sp>
        <p:nvSpPr>
          <p:cNvPr id="125" name="Google Shape;125;p23"/>
          <p:cNvSpPr txBox="1"/>
          <p:nvPr/>
        </p:nvSpPr>
        <p:spPr>
          <a:xfrm>
            <a:off x="338075" y="112975"/>
            <a:ext cx="6291900" cy="50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rPr>
              <a:t>Result Analysis: Accuracy</a:t>
            </a:r>
            <a:endParaRPr sz="1800">
              <a:solidFill>
                <a:schemeClr val="dk2"/>
              </a:solidFill>
            </a:endParaRPr>
          </a:p>
        </p:txBody>
      </p:sp>
      <p:sp>
        <p:nvSpPr>
          <p:cNvPr id="126" name="Google Shape;126;p23"/>
          <p:cNvSpPr txBox="1"/>
          <p:nvPr/>
        </p:nvSpPr>
        <p:spPr>
          <a:xfrm>
            <a:off x="1091625" y="4453850"/>
            <a:ext cx="3709800" cy="33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rPr>
              <a:t>Classification</a:t>
            </a:r>
            <a:r>
              <a:rPr lang="en" sz="1800">
                <a:solidFill>
                  <a:schemeClr val="dk2"/>
                </a:solidFill>
              </a:rPr>
              <a:t> accuracy</a:t>
            </a:r>
            <a:endParaRPr sz="1800">
              <a:solidFill>
                <a:schemeClr val="dk2"/>
              </a:solidFill>
            </a:endParaRPr>
          </a:p>
        </p:txBody>
      </p:sp>
      <p:pic>
        <p:nvPicPr>
          <p:cNvPr id="127" name="Google Shape;127;p23"/>
          <p:cNvPicPr preferRelativeResize="0"/>
          <p:nvPr/>
        </p:nvPicPr>
        <p:blipFill>
          <a:blip r:embed="rId4">
            <a:alphaModFix/>
          </a:blip>
          <a:stretch>
            <a:fillRect/>
          </a:stretch>
        </p:blipFill>
        <p:spPr>
          <a:xfrm>
            <a:off x="4064450" y="964300"/>
            <a:ext cx="4317425" cy="34104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pic>
        <p:nvPicPr>
          <p:cNvPr id="132" name="Google Shape;132;p24"/>
          <p:cNvPicPr preferRelativeResize="0"/>
          <p:nvPr/>
        </p:nvPicPr>
        <p:blipFill>
          <a:blip r:embed="rId3">
            <a:alphaModFix/>
          </a:blip>
          <a:stretch>
            <a:fillRect/>
          </a:stretch>
        </p:blipFill>
        <p:spPr>
          <a:xfrm>
            <a:off x="3017350" y="1744725"/>
            <a:ext cx="3329125" cy="2993775"/>
          </a:xfrm>
          <a:prstGeom prst="rect">
            <a:avLst/>
          </a:prstGeom>
          <a:noFill/>
          <a:ln>
            <a:noFill/>
          </a:ln>
        </p:spPr>
      </p:pic>
      <p:sp>
        <p:nvSpPr>
          <p:cNvPr id="133" name="Google Shape;133;p24"/>
          <p:cNvSpPr txBox="1"/>
          <p:nvPr/>
        </p:nvSpPr>
        <p:spPr>
          <a:xfrm>
            <a:off x="352925" y="174450"/>
            <a:ext cx="4219200" cy="50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rPr>
              <a:t>Results Analysis: Loss</a:t>
            </a:r>
            <a:endParaRPr sz="1800">
              <a:solidFill>
                <a:schemeClr val="dk2"/>
              </a:solidFill>
            </a:endParaRPr>
          </a:p>
        </p:txBody>
      </p:sp>
      <p:sp>
        <p:nvSpPr>
          <p:cNvPr id="134" name="Google Shape;134;p24"/>
          <p:cNvSpPr txBox="1"/>
          <p:nvPr/>
        </p:nvSpPr>
        <p:spPr>
          <a:xfrm>
            <a:off x="3547350" y="940600"/>
            <a:ext cx="2118900" cy="63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rPr>
              <a:t>Loss=BCE + MSE</a:t>
            </a:r>
            <a:endParaRPr sz="1800">
              <a:solidFill>
                <a:schemeClr val="dk2"/>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pic>
        <p:nvPicPr>
          <p:cNvPr id="139" name="Google Shape;139;p25"/>
          <p:cNvPicPr preferRelativeResize="0"/>
          <p:nvPr/>
        </p:nvPicPr>
        <p:blipFill>
          <a:blip r:embed="rId3">
            <a:alphaModFix/>
          </a:blip>
          <a:stretch>
            <a:fillRect/>
          </a:stretch>
        </p:blipFill>
        <p:spPr>
          <a:xfrm>
            <a:off x="4714875" y="1157150"/>
            <a:ext cx="4048125" cy="3971925"/>
          </a:xfrm>
          <a:prstGeom prst="rect">
            <a:avLst/>
          </a:prstGeom>
          <a:noFill/>
          <a:ln>
            <a:noFill/>
          </a:ln>
        </p:spPr>
      </p:pic>
      <p:pic>
        <p:nvPicPr>
          <p:cNvPr id="140" name="Google Shape;140;p25"/>
          <p:cNvPicPr preferRelativeResize="0"/>
          <p:nvPr/>
        </p:nvPicPr>
        <p:blipFill>
          <a:blip r:embed="rId4">
            <a:alphaModFix/>
          </a:blip>
          <a:stretch>
            <a:fillRect/>
          </a:stretch>
        </p:blipFill>
        <p:spPr>
          <a:xfrm>
            <a:off x="0" y="1157150"/>
            <a:ext cx="4048125" cy="3971925"/>
          </a:xfrm>
          <a:prstGeom prst="rect">
            <a:avLst/>
          </a:prstGeom>
          <a:noFill/>
          <a:ln>
            <a:noFill/>
          </a:ln>
        </p:spPr>
      </p:pic>
      <p:sp>
        <p:nvSpPr>
          <p:cNvPr id="141" name="Google Shape;141;p25"/>
          <p:cNvSpPr txBox="1"/>
          <p:nvPr/>
        </p:nvSpPr>
        <p:spPr>
          <a:xfrm>
            <a:off x="573525" y="822200"/>
            <a:ext cx="3474600" cy="53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rPr>
              <a:t>Ground Truth</a:t>
            </a:r>
            <a:endParaRPr sz="1800">
              <a:solidFill>
                <a:schemeClr val="dk2"/>
              </a:solidFill>
            </a:endParaRPr>
          </a:p>
        </p:txBody>
      </p:sp>
      <p:sp>
        <p:nvSpPr>
          <p:cNvPr id="142" name="Google Shape;142;p25"/>
          <p:cNvSpPr txBox="1"/>
          <p:nvPr/>
        </p:nvSpPr>
        <p:spPr>
          <a:xfrm>
            <a:off x="5744350" y="822200"/>
            <a:ext cx="3233100" cy="73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rPr>
              <a:t>Predicted</a:t>
            </a:r>
            <a:endParaRPr sz="1800">
              <a:solidFill>
                <a:schemeClr val="dk2"/>
              </a:solidFill>
            </a:endParaRPr>
          </a:p>
        </p:txBody>
      </p:sp>
      <p:sp>
        <p:nvSpPr>
          <p:cNvPr id="143" name="Google Shape;143;p25"/>
          <p:cNvSpPr txBox="1"/>
          <p:nvPr/>
        </p:nvSpPr>
        <p:spPr>
          <a:xfrm>
            <a:off x="573500" y="174450"/>
            <a:ext cx="4662300" cy="41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rPr>
              <a:t>Results:</a:t>
            </a:r>
            <a:endParaRPr sz="1800">
              <a:solidFill>
                <a:schemeClr val="dk2"/>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pic>
        <p:nvPicPr>
          <p:cNvPr id="148" name="Google Shape;148;p26"/>
          <p:cNvPicPr preferRelativeResize="0"/>
          <p:nvPr/>
        </p:nvPicPr>
        <p:blipFill>
          <a:blip r:embed="rId3">
            <a:alphaModFix/>
          </a:blip>
          <a:stretch>
            <a:fillRect/>
          </a:stretch>
        </p:blipFill>
        <p:spPr>
          <a:xfrm>
            <a:off x="4735675" y="1171575"/>
            <a:ext cx="4048125" cy="3971925"/>
          </a:xfrm>
          <a:prstGeom prst="rect">
            <a:avLst/>
          </a:prstGeom>
          <a:noFill/>
          <a:ln>
            <a:noFill/>
          </a:ln>
        </p:spPr>
      </p:pic>
      <p:pic>
        <p:nvPicPr>
          <p:cNvPr id="149" name="Google Shape;149;p26"/>
          <p:cNvPicPr preferRelativeResize="0"/>
          <p:nvPr/>
        </p:nvPicPr>
        <p:blipFill>
          <a:blip r:embed="rId4">
            <a:alphaModFix/>
          </a:blip>
          <a:stretch>
            <a:fillRect/>
          </a:stretch>
        </p:blipFill>
        <p:spPr>
          <a:xfrm>
            <a:off x="86800" y="1171575"/>
            <a:ext cx="4048125" cy="3971925"/>
          </a:xfrm>
          <a:prstGeom prst="rect">
            <a:avLst/>
          </a:prstGeom>
          <a:noFill/>
          <a:ln>
            <a:noFill/>
          </a:ln>
        </p:spPr>
      </p:pic>
      <p:sp>
        <p:nvSpPr>
          <p:cNvPr id="150" name="Google Shape;150;p26"/>
          <p:cNvSpPr txBox="1"/>
          <p:nvPr/>
        </p:nvSpPr>
        <p:spPr>
          <a:xfrm>
            <a:off x="606375" y="743225"/>
            <a:ext cx="2991600" cy="49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rPr>
              <a:t>Ground Truth</a:t>
            </a:r>
            <a:endParaRPr sz="1800">
              <a:solidFill>
                <a:schemeClr val="dk2"/>
              </a:solidFill>
            </a:endParaRPr>
          </a:p>
        </p:txBody>
      </p:sp>
      <p:sp>
        <p:nvSpPr>
          <p:cNvPr id="151" name="Google Shape;151;p26"/>
          <p:cNvSpPr txBox="1"/>
          <p:nvPr/>
        </p:nvSpPr>
        <p:spPr>
          <a:xfrm>
            <a:off x="5140825" y="649300"/>
            <a:ext cx="3206400" cy="57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rPr>
              <a:t>Predicted</a:t>
            </a:r>
            <a:endParaRPr sz="1800">
              <a:solidFill>
                <a:schemeClr val="dk2"/>
              </a:solidFill>
            </a:endParaRPr>
          </a:p>
        </p:txBody>
      </p:sp>
      <p:sp>
        <p:nvSpPr>
          <p:cNvPr id="152" name="Google Shape;152;p26"/>
          <p:cNvSpPr txBox="1"/>
          <p:nvPr/>
        </p:nvSpPr>
        <p:spPr>
          <a:xfrm>
            <a:off x="633675" y="214575"/>
            <a:ext cx="4101900" cy="49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rPr>
              <a:t>Results:</a:t>
            </a:r>
            <a:endParaRPr sz="1800">
              <a:solidFill>
                <a:schemeClr val="dk2"/>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27"/>
          <p:cNvSpPr txBox="1"/>
          <p:nvPr/>
        </p:nvSpPr>
        <p:spPr>
          <a:xfrm>
            <a:off x="1245175" y="99275"/>
            <a:ext cx="5634900" cy="60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rPr>
              <a:t>Metrics for Classification: Confusion Matrix</a:t>
            </a:r>
            <a:endParaRPr sz="1800">
              <a:solidFill>
                <a:schemeClr val="dk2"/>
              </a:solidFill>
            </a:endParaRPr>
          </a:p>
        </p:txBody>
      </p:sp>
      <p:sp>
        <p:nvSpPr>
          <p:cNvPr id="158" name="Google Shape;158;p27"/>
          <p:cNvSpPr txBox="1"/>
          <p:nvPr/>
        </p:nvSpPr>
        <p:spPr>
          <a:xfrm>
            <a:off x="1321375" y="2283925"/>
            <a:ext cx="3052200" cy="53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rPr>
              <a:t>TPR, TNR</a:t>
            </a:r>
            <a:endParaRPr sz="1800">
              <a:solidFill>
                <a:schemeClr val="dk2"/>
              </a:solidFill>
            </a:endParaRPr>
          </a:p>
        </p:txBody>
      </p:sp>
      <p:pic>
        <p:nvPicPr>
          <p:cNvPr id="159" name="Google Shape;159;p27"/>
          <p:cNvPicPr preferRelativeResize="0"/>
          <p:nvPr/>
        </p:nvPicPr>
        <p:blipFill>
          <a:blip r:embed="rId3">
            <a:alphaModFix/>
          </a:blip>
          <a:stretch>
            <a:fillRect/>
          </a:stretch>
        </p:blipFill>
        <p:spPr>
          <a:xfrm>
            <a:off x="2483325" y="931475"/>
            <a:ext cx="4396800" cy="1090750"/>
          </a:xfrm>
          <a:prstGeom prst="rect">
            <a:avLst/>
          </a:prstGeom>
          <a:noFill/>
          <a:ln>
            <a:noFill/>
          </a:ln>
        </p:spPr>
      </p:pic>
      <p:pic>
        <p:nvPicPr>
          <p:cNvPr id="160" name="Google Shape;160;p27"/>
          <p:cNvPicPr preferRelativeResize="0"/>
          <p:nvPr/>
        </p:nvPicPr>
        <p:blipFill>
          <a:blip r:embed="rId4">
            <a:alphaModFix/>
          </a:blip>
          <a:stretch>
            <a:fillRect/>
          </a:stretch>
        </p:blipFill>
        <p:spPr>
          <a:xfrm>
            <a:off x="2483325" y="3195425"/>
            <a:ext cx="4396800" cy="9190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4" name="Shape 164"/>
        <p:cNvGrpSpPr/>
        <p:nvPr/>
      </p:nvGrpSpPr>
      <p:grpSpPr>
        <a:xfrm>
          <a:off x="0" y="0"/>
          <a:ext cx="0" cy="0"/>
          <a:chOff x="0" y="0"/>
          <a:chExt cx="0" cy="0"/>
        </a:xfrm>
      </p:grpSpPr>
      <p:pic>
        <p:nvPicPr>
          <p:cNvPr id="165" name="Google Shape;165;p28"/>
          <p:cNvPicPr preferRelativeResize="0"/>
          <p:nvPr/>
        </p:nvPicPr>
        <p:blipFill>
          <a:blip r:embed="rId3">
            <a:alphaModFix/>
          </a:blip>
          <a:stretch>
            <a:fillRect/>
          </a:stretch>
        </p:blipFill>
        <p:spPr>
          <a:xfrm>
            <a:off x="1706951" y="1332625"/>
            <a:ext cx="5730075" cy="2478250"/>
          </a:xfrm>
          <a:prstGeom prst="rect">
            <a:avLst/>
          </a:prstGeom>
          <a:noFill/>
          <a:ln>
            <a:noFill/>
          </a:ln>
        </p:spPr>
      </p:pic>
    </p:spTree>
  </p:cSld>
  <p:clrMapOvr>
    <a:masterClrMapping/>
  </p:clrMapOvr>
  <mc:AlternateContent>
    <mc:Choice Requires="p14">
      <p:transition spd="slow" p14:dur="2000">
        <p14:gallery dir="l"/>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4"/>
          <p:cNvSpPr/>
          <p:nvPr/>
        </p:nvSpPr>
        <p:spPr>
          <a:xfrm>
            <a:off x="343275" y="136200"/>
            <a:ext cx="8276100" cy="1200600"/>
          </a:xfrm>
          <a:prstGeom prst="roundRect">
            <a:avLst>
              <a:gd fmla="val 16667" name="adj"/>
            </a:avLst>
          </a:prstGeom>
          <a:solidFill>
            <a:srgbClr val="C9DAF8"/>
          </a:solidFill>
          <a:ln cap="flat" cmpd="sng" w="9525">
            <a:solidFill>
              <a:srgbClr val="C9DAF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 sz="3000" u="none" cap="none" strike="noStrike">
                <a:solidFill>
                  <a:srgbClr val="000000"/>
                </a:solidFill>
                <a:latin typeface="Arial"/>
                <a:ea typeface="Arial"/>
                <a:cs typeface="Arial"/>
                <a:sym typeface="Arial"/>
              </a:rPr>
              <a:t>ABSTRACT</a:t>
            </a:r>
            <a:endParaRPr b="0" i="0" sz="3000" u="none" cap="none" strike="noStrike">
              <a:solidFill>
                <a:srgbClr val="000000"/>
              </a:solidFill>
              <a:latin typeface="Arial"/>
              <a:ea typeface="Arial"/>
              <a:cs typeface="Arial"/>
              <a:sym typeface="Arial"/>
            </a:endParaRPr>
          </a:p>
        </p:txBody>
      </p:sp>
      <p:sp>
        <p:nvSpPr>
          <p:cNvPr id="61" name="Google Shape;61;p14"/>
          <p:cNvSpPr txBox="1"/>
          <p:nvPr/>
        </p:nvSpPr>
        <p:spPr>
          <a:xfrm>
            <a:off x="651875" y="1534300"/>
            <a:ext cx="7838400" cy="3196200"/>
          </a:xfrm>
          <a:prstGeom prst="rect">
            <a:avLst/>
          </a:prstGeom>
          <a:noFill/>
          <a:ln>
            <a:noFill/>
          </a:ln>
        </p:spPr>
        <p:txBody>
          <a:bodyPr anchorCtr="0" anchor="t" bIns="91425" lIns="91425" spcFirstLastPara="1" rIns="91425" wrap="square" tIns="91425">
            <a:spAutoFit/>
          </a:bodyPr>
          <a:lstStyle/>
          <a:p>
            <a:pPr indent="-311150" lvl="0" marL="457200" rtl="0" algn="just">
              <a:lnSpc>
                <a:spcPct val="115000"/>
              </a:lnSpc>
              <a:spcBef>
                <a:spcPts val="0"/>
              </a:spcBef>
              <a:spcAft>
                <a:spcPts val="0"/>
              </a:spcAft>
              <a:buClr>
                <a:schemeClr val="dk1"/>
              </a:buClr>
              <a:buSzPts val="1300"/>
              <a:buChar char="●"/>
            </a:pPr>
            <a:r>
              <a:rPr lang="en" sz="1300">
                <a:solidFill>
                  <a:schemeClr val="dk1"/>
                </a:solidFill>
              </a:rPr>
              <a:t>Object detection is a crucial component in computer vision, essential for applications such as surveillance, autonomous vehicles, medical imaging, and content-based image retrieval.</a:t>
            </a:r>
            <a:endParaRPr sz="1300">
              <a:solidFill>
                <a:schemeClr val="dk1"/>
              </a:solidFill>
            </a:endParaRPr>
          </a:p>
          <a:p>
            <a:pPr indent="0" lvl="0" marL="457200" rtl="0" algn="just">
              <a:lnSpc>
                <a:spcPct val="115000"/>
              </a:lnSpc>
              <a:spcBef>
                <a:spcPts val="0"/>
              </a:spcBef>
              <a:spcAft>
                <a:spcPts val="0"/>
              </a:spcAft>
              <a:buNone/>
            </a:pPr>
            <a:r>
              <a:t/>
            </a:r>
            <a:endParaRPr sz="1300">
              <a:solidFill>
                <a:schemeClr val="dk1"/>
              </a:solidFill>
            </a:endParaRPr>
          </a:p>
          <a:p>
            <a:pPr indent="-311150" lvl="0" marL="457200" rtl="0" algn="just">
              <a:lnSpc>
                <a:spcPct val="115000"/>
              </a:lnSpc>
              <a:spcBef>
                <a:spcPts val="0"/>
              </a:spcBef>
              <a:spcAft>
                <a:spcPts val="0"/>
              </a:spcAft>
              <a:buClr>
                <a:schemeClr val="dk1"/>
              </a:buClr>
              <a:buSzPts val="1300"/>
              <a:buChar char="●"/>
            </a:pPr>
            <a:r>
              <a:rPr lang="en" sz="1300">
                <a:solidFill>
                  <a:schemeClr val="dk1"/>
                </a:solidFill>
              </a:rPr>
              <a:t>Traditionally </a:t>
            </a:r>
            <a:r>
              <a:rPr lang="en" sz="1300">
                <a:solidFill>
                  <a:schemeClr val="dk1"/>
                </a:solidFill>
              </a:rPr>
              <a:t>CNN's</a:t>
            </a:r>
            <a:r>
              <a:rPr lang="en" sz="1300">
                <a:solidFill>
                  <a:schemeClr val="dk1"/>
                </a:solidFill>
              </a:rPr>
              <a:t> were used. They were </a:t>
            </a:r>
            <a:r>
              <a:rPr lang="en" sz="1300">
                <a:solidFill>
                  <a:schemeClr val="dk1"/>
                </a:solidFill>
              </a:rPr>
              <a:t>useful</a:t>
            </a:r>
            <a:r>
              <a:rPr lang="en" sz="1300">
                <a:solidFill>
                  <a:schemeClr val="dk1"/>
                </a:solidFill>
              </a:rPr>
              <a:t> in capturing local features, utilizing convolutional layers to extract hierarchies of patterns and structures, which </a:t>
            </a:r>
            <a:r>
              <a:rPr lang="en" sz="1300">
                <a:solidFill>
                  <a:schemeClr val="dk1"/>
                </a:solidFill>
              </a:rPr>
              <a:t>improved</a:t>
            </a:r>
            <a:r>
              <a:rPr lang="en" sz="1300">
                <a:solidFill>
                  <a:schemeClr val="dk1"/>
                </a:solidFill>
              </a:rPr>
              <a:t> the accuracy and efficiency.</a:t>
            </a:r>
            <a:endParaRPr sz="1300">
              <a:solidFill>
                <a:schemeClr val="dk1"/>
              </a:solidFill>
            </a:endParaRPr>
          </a:p>
          <a:p>
            <a:pPr indent="0" lvl="0" marL="457200" rtl="0" algn="just">
              <a:lnSpc>
                <a:spcPct val="115000"/>
              </a:lnSpc>
              <a:spcBef>
                <a:spcPts val="0"/>
              </a:spcBef>
              <a:spcAft>
                <a:spcPts val="0"/>
              </a:spcAft>
              <a:buNone/>
            </a:pPr>
            <a:r>
              <a:t/>
            </a:r>
            <a:endParaRPr sz="1300">
              <a:solidFill>
                <a:schemeClr val="dk1"/>
              </a:solidFill>
            </a:endParaRPr>
          </a:p>
          <a:p>
            <a:pPr indent="-311150" lvl="0" marL="457200" rtl="0" algn="l">
              <a:spcBef>
                <a:spcPts val="0"/>
              </a:spcBef>
              <a:spcAft>
                <a:spcPts val="0"/>
              </a:spcAft>
              <a:buClr>
                <a:schemeClr val="dk1"/>
              </a:buClr>
              <a:buSzPts val="1300"/>
              <a:buChar char="●"/>
            </a:pPr>
            <a:r>
              <a:rPr lang="en" sz="1300">
                <a:solidFill>
                  <a:schemeClr val="dk1"/>
                </a:solidFill>
                <a:highlight>
                  <a:srgbClr val="FFFFFF"/>
                </a:highlight>
              </a:rPr>
              <a:t>A breakthrough in deep learning is the introduction of Vision Transformers (ViTs), which are seen as a promising alternative for various computer vision tasks.</a:t>
            </a:r>
            <a:endParaRPr sz="1300">
              <a:solidFill>
                <a:schemeClr val="dk1"/>
              </a:solidFill>
              <a:highlight>
                <a:srgbClr val="FFFFFF"/>
              </a:highlight>
            </a:endParaRPr>
          </a:p>
          <a:p>
            <a:pPr indent="0" lvl="0" marL="457200" rtl="0" algn="l">
              <a:spcBef>
                <a:spcPts val="0"/>
              </a:spcBef>
              <a:spcAft>
                <a:spcPts val="0"/>
              </a:spcAft>
              <a:buNone/>
            </a:pPr>
            <a:r>
              <a:t/>
            </a:r>
            <a:endParaRPr sz="1300">
              <a:solidFill>
                <a:schemeClr val="dk1"/>
              </a:solidFill>
              <a:highlight>
                <a:srgbClr val="FFFFFF"/>
              </a:highlight>
            </a:endParaRPr>
          </a:p>
          <a:p>
            <a:pPr indent="-311150" lvl="0" marL="457200" rtl="0" algn="just">
              <a:spcBef>
                <a:spcPts val="0"/>
              </a:spcBef>
              <a:spcAft>
                <a:spcPts val="0"/>
              </a:spcAft>
              <a:buClr>
                <a:schemeClr val="dk1"/>
              </a:buClr>
              <a:buSzPts val="1300"/>
              <a:buChar char="●"/>
            </a:pPr>
            <a:r>
              <a:rPr lang="en" sz="1300">
                <a:solidFill>
                  <a:schemeClr val="dk1"/>
                </a:solidFill>
              </a:rPr>
              <a:t>Vision Transformers use self-attention to analyze complex relationships within an entire image, offering a comprehensive understanding of context, which enhances their effectiveness </a:t>
            </a:r>
            <a:r>
              <a:rPr lang="en" sz="1300">
                <a:solidFill>
                  <a:schemeClr val="dk1"/>
                </a:solidFill>
              </a:rPr>
              <a:t>in computer</a:t>
            </a:r>
            <a:r>
              <a:rPr lang="en" sz="1300">
                <a:solidFill>
                  <a:schemeClr val="dk1"/>
                </a:solidFill>
              </a:rPr>
              <a:t> vision tasks.</a:t>
            </a:r>
            <a:endParaRPr sz="1300">
              <a:solidFill>
                <a:schemeClr val="dk1"/>
              </a:solidFill>
            </a:endParaRPr>
          </a:p>
          <a:p>
            <a:pPr indent="0" lvl="0" marL="457200" rtl="0" algn="just">
              <a:spcBef>
                <a:spcPts val="0"/>
              </a:spcBef>
              <a:spcAft>
                <a:spcPts val="0"/>
              </a:spcAft>
              <a:buNone/>
            </a:pPr>
            <a:r>
              <a:t/>
            </a:r>
            <a:endParaRPr sz="1300">
              <a:solidFill>
                <a:schemeClr val="dk2"/>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5"/>
          <p:cNvSpPr/>
          <p:nvPr/>
        </p:nvSpPr>
        <p:spPr>
          <a:xfrm>
            <a:off x="266275" y="131075"/>
            <a:ext cx="8276100" cy="1200600"/>
          </a:xfrm>
          <a:prstGeom prst="roundRect">
            <a:avLst>
              <a:gd fmla="val 16667" name="adj"/>
            </a:avLst>
          </a:prstGeom>
          <a:solidFill>
            <a:srgbClr val="FFE599"/>
          </a:solidFill>
          <a:ln cap="flat" cmpd="sng" w="9525">
            <a:solidFill>
              <a:srgbClr val="FEE4C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lang="en" sz="3000"/>
              <a:t>PROBLEM DESCRIPTION</a:t>
            </a:r>
            <a:endParaRPr b="0" i="0" sz="3000" u="none" cap="none" strike="noStrike">
              <a:solidFill>
                <a:srgbClr val="000000"/>
              </a:solidFill>
              <a:latin typeface="Arial"/>
              <a:ea typeface="Arial"/>
              <a:cs typeface="Arial"/>
              <a:sym typeface="Arial"/>
            </a:endParaRPr>
          </a:p>
        </p:txBody>
      </p:sp>
      <p:sp>
        <p:nvSpPr>
          <p:cNvPr id="67" name="Google Shape;67;p15"/>
          <p:cNvSpPr txBox="1"/>
          <p:nvPr/>
        </p:nvSpPr>
        <p:spPr>
          <a:xfrm>
            <a:off x="675725" y="1613800"/>
            <a:ext cx="7528500" cy="2586000"/>
          </a:xfrm>
          <a:prstGeom prst="rect">
            <a:avLst/>
          </a:prstGeom>
          <a:noFill/>
          <a:ln>
            <a:noFill/>
          </a:ln>
        </p:spPr>
        <p:txBody>
          <a:bodyPr anchorCtr="0" anchor="t" bIns="91425" lIns="91425" spcFirstLastPara="1" rIns="91425" wrap="square" tIns="91425">
            <a:spAutoFit/>
          </a:bodyPr>
          <a:lstStyle/>
          <a:p>
            <a:pPr indent="-311150" lvl="0" marL="457200" rtl="0" algn="just">
              <a:spcBef>
                <a:spcPts val="0"/>
              </a:spcBef>
              <a:spcAft>
                <a:spcPts val="0"/>
              </a:spcAft>
              <a:buClr>
                <a:schemeClr val="dk1"/>
              </a:buClr>
              <a:buSzPts val="1300"/>
              <a:buChar char="●"/>
            </a:pPr>
            <a:r>
              <a:rPr lang="en" sz="1300">
                <a:solidFill>
                  <a:schemeClr val="dk1"/>
                </a:solidFill>
              </a:rPr>
              <a:t>The objective is to detect and localize objects of interest within images while achieving competitive performance compared to traditional CNN-based methods.</a:t>
            </a:r>
            <a:endParaRPr sz="1300">
              <a:solidFill>
                <a:schemeClr val="dk1"/>
              </a:solidFill>
            </a:endParaRPr>
          </a:p>
          <a:p>
            <a:pPr indent="0" lvl="0" marL="457200" rtl="0" algn="just">
              <a:spcBef>
                <a:spcPts val="0"/>
              </a:spcBef>
              <a:spcAft>
                <a:spcPts val="0"/>
              </a:spcAft>
              <a:buNone/>
            </a:pPr>
            <a:r>
              <a:t/>
            </a:r>
            <a:endParaRPr sz="1300">
              <a:solidFill>
                <a:schemeClr val="dk1"/>
              </a:solidFill>
            </a:endParaRPr>
          </a:p>
          <a:p>
            <a:pPr indent="-311150" lvl="0" marL="457200" rtl="0" algn="just">
              <a:spcBef>
                <a:spcPts val="0"/>
              </a:spcBef>
              <a:spcAft>
                <a:spcPts val="0"/>
              </a:spcAft>
              <a:buClr>
                <a:schemeClr val="dk1"/>
              </a:buClr>
              <a:buSzPts val="1300"/>
              <a:buChar char="●"/>
            </a:pPr>
            <a:r>
              <a:rPr lang="en" sz="1300">
                <a:solidFill>
                  <a:schemeClr val="dk1"/>
                </a:solidFill>
              </a:rPr>
              <a:t>The main challenges include adapting the ViT architecture for object detection, managing various object sizes, and optimizing the model for computational efficiency.</a:t>
            </a:r>
            <a:endParaRPr sz="1300">
              <a:solidFill>
                <a:schemeClr val="dk1"/>
              </a:solidFill>
            </a:endParaRPr>
          </a:p>
          <a:p>
            <a:pPr indent="0" lvl="0" marL="457200" rtl="0" algn="just">
              <a:spcBef>
                <a:spcPts val="0"/>
              </a:spcBef>
              <a:spcAft>
                <a:spcPts val="0"/>
              </a:spcAft>
              <a:buNone/>
            </a:pPr>
            <a:r>
              <a:t/>
            </a:r>
            <a:endParaRPr sz="1300">
              <a:solidFill>
                <a:schemeClr val="dk1"/>
              </a:solidFill>
            </a:endParaRPr>
          </a:p>
          <a:p>
            <a:pPr indent="-311150" lvl="0" marL="457200" rtl="0" algn="just">
              <a:spcBef>
                <a:spcPts val="0"/>
              </a:spcBef>
              <a:spcAft>
                <a:spcPts val="0"/>
              </a:spcAft>
              <a:buClr>
                <a:schemeClr val="dk1"/>
              </a:buClr>
              <a:buSzPts val="1300"/>
              <a:buChar char="●"/>
            </a:pPr>
            <a:r>
              <a:rPr lang="en" sz="1300">
                <a:solidFill>
                  <a:schemeClr val="dk1"/>
                </a:solidFill>
              </a:rPr>
              <a:t>ViTs represent a novel approach by applying a pure transformer model to images, dividing them into patches (treated as tokens), and using transformer blocks for encoding, leading to a final classification and object detection output.</a:t>
            </a:r>
            <a:endParaRPr sz="1300">
              <a:solidFill>
                <a:schemeClr val="dk1"/>
              </a:solidFill>
            </a:endParaRPr>
          </a:p>
          <a:p>
            <a:pPr indent="0" lvl="0" marL="457200" rtl="0" algn="just">
              <a:spcBef>
                <a:spcPts val="0"/>
              </a:spcBef>
              <a:spcAft>
                <a:spcPts val="0"/>
              </a:spcAft>
              <a:buNone/>
            </a:pPr>
            <a:r>
              <a:t/>
            </a:r>
            <a:endParaRPr sz="1300">
              <a:solidFill>
                <a:schemeClr val="dk1"/>
              </a:solidFill>
            </a:endParaRPr>
          </a:p>
          <a:p>
            <a:pPr indent="-311150" lvl="0" marL="457200" rtl="0" algn="just">
              <a:spcBef>
                <a:spcPts val="0"/>
              </a:spcBef>
              <a:spcAft>
                <a:spcPts val="0"/>
              </a:spcAft>
              <a:buClr>
                <a:schemeClr val="dk1"/>
              </a:buClr>
              <a:buSzPts val="1300"/>
              <a:buChar char="●"/>
            </a:pPr>
            <a:r>
              <a:rPr lang="en" sz="1300">
                <a:solidFill>
                  <a:schemeClr val="dk1"/>
                </a:solidFill>
              </a:rPr>
              <a:t>For complex tasks ViTs need to maintain high input resolution to capture fine details, which presents a challenge due to the increased computational and memory demands.</a:t>
            </a:r>
            <a:endParaRPr sz="1300">
              <a:solidFill>
                <a:schemeClr val="dk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6"/>
          <p:cNvSpPr/>
          <p:nvPr/>
        </p:nvSpPr>
        <p:spPr>
          <a:xfrm>
            <a:off x="266275" y="131075"/>
            <a:ext cx="8276100" cy="1200600"/>
          </a:xfrm>
          <a:prstGeom prst="roundRect">
            <a:avLst>
              <a:gd fmla="val 16667" name="adj"/>
            </a:avLst>
          </a:prstGeom>
          <a:solidFill>
            <a:srgbClr val="FEE4CB"/>
          </a:solidFill>
          <a:ln cap="flat" cmpd="sng" w="9525">
            <a:solidFill>
              <a:srgbClr val="FEE4C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 sz="3000" u="none" cap="none" strike="noStrike">
                <a:solidFill>
                  <a:srgbClr val="000000"/>
                </a:solidFill>
                <a:latin typeface="Arial"/>
                <a:ea typeface="Arial"/>
                <a:cs typeface="Arial"/>
                <a:sym typeface="Arial"/>
              </a:rPr>
              <a:t>DATASET</a:t>
            </a:r>
            <a:endParaRPr b="0" i="0" sz="3000" u="none" cap="none" strike="noStrike">
              <a:solidFill>
                <a:srgbClr val="000000"/>
              </a:solidFill>
              <a:latin typeface="Arial"/>
              <a:ea typeface="Arial"/>
              <a:cs typeface="Arial"/>
              <a:sym typeface="Arial"/>
            </a:endParaRPr>
          </a:p>
        </p:txBody>
      </p:sp>
      <p:sp>
        <p:nvSpPr>
          <p:cNvPr id="73" name="Google Shape;73;p16"/>
          <p:cNvSpPr txBox="1"/>
          <p:nvPr/>
        </p:nvSpPr>
        <p:spPr>
          <a:xfrm>
            <a:off x="334800" y="1526350"/>
            <a:ext cx="8474400" cy="3386700"/>
          </a:xfrm>
          <a:prstGeom prst="rect">
            <a:avLst/>
          </a:prstGeom>
          <a:noFill/>
          <a:ln>
            <a:noFill/>
          </a:ln>
        </p:spPr>
        <p:txBody>
          <a:bodyPr anchorCtr="0" anchor="t" bIns="91425" lIns="91425" spcFirstLastPara="1" rIns="91425" wrap="square" tIns="91425">
            <a:noAutofit/>
          </a:bodyPr>
          <a:lstStyle/>
          <a:p>
            <a:pPr indent="-311150" lvl="0" marL="457200" rtl="0" algn="l">
              <a:spcBef>
                <a:spcPts val="0"/>
              </a:spcBef>
              <a:spcAft>
                <a:spcPts val="0"/>
              </a:spcAft>
              <a:buClr>
                <a:schemeClr val="dk1"/>
              </a:buClr>
              <a:buSzPts val="1300"/>
              <a:buChar char="●"/>
            </a:pPr>
            <a:r>
              <a:rPr b="1" lang="en" sz="1300">
                <a:solidFill>
                  <a:schemeClr val="dk1"/>
                </a:solidFill>
                <a:highlight>
                  <a:srgbClr val="FFFFFF"/>
                </a:highlight>
              </a:rPr>
              <a:t>Dataset Name: Oxford-IIIT Pet Dataset</a:t>
            </a:r>
            <a:endParaRPr b="1" sz="1300">
              <a:solidFill>
                <a:schemeClr val="dk1"/>
              </a:solidFill>
              <a:highlight>
                <a:srgbClr val="FFFFFF"/>
              </a:highlight>
            </a:endParaRPr>
          </a:p>
          <a:p>
            <a:pPr indent="0" lvl="0" marL="457200" rtl="0" algn="l">
              <a:spcBef>
                <a:spcPts val="0"/>
              </a:spcBef>
              <a:spcAft>
                <a:spcPts val="0"/>
              </a:spcAft>
              <a:buNone/>
            </a:pPr>
            <a:r>
              <a:t/>
            </a:r>
            <a:endParaRPr b="1" sz="1300">
              <a:solidFill>
                <a:schemeClr val="dk1"/>
              </a:solidFill>
              <a:highlight>
                <a:srgbClr val="FFFFFF"/>
              </a:highlight>
            </a:endParaRPr>
          </a:p>
          <a:p>
            <a:pPr indent="-311150" lvl="0" marL="457200" rtl="0" algn="l">
              <a:spcBef>
                <a:spcPts val="0"/>
              </a:spcBef>
              <a:spcAft>
                <a:spcPts val="0"/>
              </a:spcAft>
              <a:buClr>
                <a:schemeClr val="dk1"/>
              </a:buClr>
              <a:buSzPts val="1300"/>
              <a:buChar char="●"/>
            </a:pPr>
            <a:r>
              <a:rPr lang="en" sz="1200">
                <a:solidFill>
                  <a:schemeClr val="dk1"/>
                </a:solidFill>
              </a:rPr>
              <a:t>Dataset is a 37 category pet dataset with roughly 200 images for each class created by the Visual Geometry Group at Oxford.</a:t>
            </a:r>
            <a:endParaRPr sz="1200">
              <a:solidFill>
                <a:schemeClr val="dk1"/>
              </a:solidFill>
            </a:endParaRPr>
          </a:p>
          <a:p>
            <a:pPr indent="0" lvl="0" marL="457200" rtl="0" algn="l">
              <a:spcBef>
                <a:spcPts val="0"/>
              </a:spcBef>
              <a:spcAft>
                <a:spcPts val="0"/>
              </a:spcAft>
              <a:buNone/>
            </a:pPr>
            <a:r>
              <a:t/>
            </a:r>
            <a:endParaRPr sz="1200">
              <a:solidFill>
                <a:schemeClr val="dk1"/>
              </a:solidFill>
            </a:endParaRPr>
          </a:p>
          <a:p>
            <a:pPr indent="-311150" lvl="0" marL="457200" rtl="0" algn="l">
              <a:spcBef>
                <a:spcPts val="0"/>
              </a:spcBef>
              <a:spcAft>
                <a:spcPts val="0"/>
              </a:spcAft>
              <a:buClr>
                <a:schemeClr val="dk1"/>
              </a:buClr>
              <a:buSzPts val="1300"/>
              <a:buChar char="●"/>
            </a:pPr>
            <a:r>
              <a:rPr lang="en" sz="1200">
                <a:solidFill>
                  <a:schemeClr val="dk1"/>
                </a:solidFill>
                <a:highlight>
                  <a:srgbClr val="FFFFFF"/>
                </a:highlight>
              </a:rPr>
              <a:t>Each image in the dataset comes with a set of annotations. </a:t>
            </a:r>
            <a:endParaRPr sz="1200">
              <a:solidFill>
                <a:schemeClr val="dk1"/>
              </a:solidFill>
              <a:highlight>
                <a:srgbClr val="FFFFFF"/>
              </a:highlight>
            </a:endParaRPr>
          </a:p>
          <a:p>
            <a:pPr indent="0" lvl="0" marL="457200" rtl="0" algn="l">
              <a:spcBef>
                <a:spcPts val="0"/>
              </a:spcBef>
              <a:spcAft>
                <a:spcPts val="0"/>
              </a:spcAft>
              <a:buNone/>
            </a:pPr>
            <a:r>
              <a:t/>
            </a:r>
            <a:endParaRPr sz="1200">
              <a:solidFill>
                <a:schemeClr val="dk1"/>
              </a:solidFill>
              <a:highlight>
                <a:srgbClr val="FFFFFF"/>
              </a:highlight>
            </a:endParaRPr>
          </a:p>
          <a:p>
            <a:pPr indent="-311150" lvl="0" marL="457200" rtl="0" algn="l">
              <a:spcBef>
                <a:spcPts val="0"/>
              </a:spcBef>
              <a:spcAft>
                <a:spcPts val="0"/>
              </a:spcAft>
              <a:buClr>
                <a:schemeClr val="dk1"/>
              </a:buClr>
              <a:buSzPts val="1300"/>
              <a:buChar char="●"/>
            </a:pPr>
            <a:r>
              <a:rPr lang="en" sz="1200">
                <a:solidFill>
                  <a:schemeClr val="dk1"/>
                </a:solidFill>
                <a:highlight>
                  <a:srgbClr val="FFFFFF"/>
                </a:highlight>
              </a:rPr>
              <a:t>These annotations encompass valuable information, including:</a:t>
            </a:r>
            <a:endParaRPr sz="1200">
              <a:solidFill>
                <a:schemeClr val="dk1"/>
              </a:solidFill>
              <a:highlight>
                <a:srgbClr val="FFFFFF"/>
              </a:highlight>
            </a:endParaRPr>
          </a:p>
          <a:p>
            <a:pPr indent="0" lvl="0" marL="457200" rtl="0" algn="l">
              <a:spcBef>
                <a:spcPts val="0"/>
              </a:spcBef>
              <a:spcAft>
                <a:spcPts val="0"/>
              </a:spcAft>
              <a:buNone/>
            </a:pPr>
            <a:r>
              <a:t/>
            </a:r>
            <a:endParaRPr sz="1200">
              <a:solidFill>
                <a:schemeClr val="dk1"/>
              </a:solidFill>
              <a:highlight>
                <a:srgbClr val="FFFFFF"/>
              </a:highlight>
            </a:endParaRPr>
          </a:p>
          <a:p>
            <a:pPr indent="-311150" lvl="3" marL="1828800" rtl="0" algn="l">
              <a:spcBef>
                <a:spcPts val="0"/>
              </a:spcBef>
              <a:spcAft>
                <a:spcPts val="0"/>
              </a:spcAft>
              <a:buClr>
                <a:schemeClr val="dk1"/>
              </a:buClr>
              <a:buSzPts val="1300"/>
              <a:buChar char="●"/>
            </a:pPr>
            <a:r>
              <a:rPr lang="en" sz="1200">
                <a:solidFill>
                  <a:schemeClr val="dk1"/>
                </a:solidFill>
                <a:highlight>
                  <a:srgbClr val="FFFFFF"/>
                </a:highlight>
              </a:rPr>
              <a:t>The species and breed name of the animal depicted in the image</a:t>
            </a:r>
            <a:endParaRPr sz="1200">
              <a:solidFill>
                <a:schemeClr val="dk1"/>
              </a:solidFill>
              <a:highlight>
                <a:srgbClr val="FFFFFF"/>
              </a:highlight>
            </a:endParaRPr>
          </a:p>
          <a:p>
            <a:pPr indent="0" lvl="0" marL="1828800" rtl="0" algn="l">
              <a:spcBef>
                <a:spcPts val="0"/>
              </a:spcBef>
              <a:spcAft>
                <a:spcPts val="0"/>
              </a:spcAft>
              <a:buNone/>
            </a:pPr>
            <a:r>
              <a:t/>
            </a:r>
            <a:endParaRPr sz="1200">
              <a:solidFill>
                <a:schemeClr val="dk1"/>
              </a:solidFill>
              <a:highlight>
                <a:srgbClr val="FFFFFF"/>
              </a:highlight>
            </a:endParaRPr>
          </a:p>
          <a:p>
            <a:pPr indent="-311150" lvl="3" marL="1828800" rtl="0" algn="l">
              <a:spcBef>
                <a:spcPts val="0"/>
              </a:spcBef>
              <a:spcAft>
                <a:spcPts val="0"/>
              </a:spcAft>
              <a:buClr>
                <a:schemeClr val="dk1"/>
              </a:buClr>
              <a:buSzPts val="1300"/>
              <a:buChar char="●"/>
            </a:pPr>
            <a:r>
              <a:rPr lang="en" sz="1200">
                <a:solidFill>
                  <a:schemeClr val="dk1"/>
                </a:solidFill>
                <a:highlight>
                  <a:srgbClr val="FFFFFF"/>
                </a:highlight>
              </a:rPr>
              <a:t>A meticulously delineated bounding box, precisely framing the head of the animal</a:t>
            </a:r>
            <a:endParaRPr sz="1200">
              <a:solidFill>
                <a:schemeClr val="dk1"/>
              </a:solidFill>
              <a:highlight>
                <a:srgbClr val="FFFFFF"/>
              </a:highlight>
            </a:endParaRPr>
          </a:p>
          <a:p>
            <a:pPr indent="0" lvl="0" marL="1828800" rtl="0" algn="l">
              <a:spcBef>
                <a:spcPts val="0"/>
              </a:spcBef>
              <a:spcAft>
                <a:spcPts val="0"/>
              </a:spcAft>
              <a:buNone/>
            </a:pPr>
            <a:r>
              <a:t/>
            </a:r>
            <a:endParaRPr sz="1200">
              <a:solidFill>
                <a:schemeClr val="dk1"/>
              </a:solidFill>
              <a:highlight>
                <a:srgbClr val="FFFFFF"/>
              </a:highlight>
            </a:endParaRPr>
          </a:p>
          <a:p>
            <a:pPr indent="-311150" lvl="3" marL="1828800" rtl="0" algn="l">
              <a:spcBef>
                <a:spcPts val="0"/>
              </a:spcBef>
              <a:spcAft>
                <a:spcPts val="0"/>
              </a:spcAft>
              <a:buClr>
                <a:schemeClr val="dk1"/>
              </a:buClr>
              <a:buSzPts val="1300"/>
              <a:buChar char="●"/>
            </a:pPr>
            <a:r>
              <a:rPr lang="en" sz="1200">
                <a:solidFill>
                  <a:schemeClr val="dk1"/>
                </a:solidFill>
                <a:highlight>
                  <a:srgbClr val="FFFFFF"/>
                </a:highlight>
              </a:rPr>
              <a:t>A pixel-level segmentation, effectively distinguishing the foreground from the background, achieved through a process known as Trimap.</a:t>
            </a:r>
            <a:endParaRPr sz="1200">
              <a:solidFill>
                <a:schemeClr val="dk1"/>
              </a:solidFill>
              <a:highlight>
                <a:srgbClr val="FFFFFF"/>
              </a:highlight>
            </a:endParaRPr>
          </a:p>
          <a:p>
            <a:pPr indent="0" lvl="0" marL="457200" rtl="0" algn="l">
              <a:spcBef>
                <a:spcPts val="0"/>
              </a:spcBef>
              <a:spcAft>
                <a:spcPts val="0"/>
              </a:spcAft>
              <a:buNone/>
            </a:pPr>
            <a:r>
              <a:t/>
            </a:r>
            <a:endParaRPr sz="1300">
              <a:solidFill>
                <a:schemeClr val="dk1"/>
              </a:solidFill>
              <a:highlight>
                <a:srgbClr val="FFFFFF"/>
              </a:highligh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7"/>
          <p:cNvSpPr/>
          <p:nvPr/>
        </p:nvSpPr>
        <p:spPr>
          <a:xfrm>
            <a:off x="266275" y="131075"/>
            <a:ext cx="8276100" cy="1200600"/>
          </a:xfrm>
          <a:prstGeom prst="roundRect">
            <a:avLst>
              <a:gd fmla="val 16667" name="adj"/>
            </a:avLst>
          </a:prstGeom>
          <a:solidFill>
            <a:srgbClr val="D9EAD3"/>
          </a:solidFill>
          <a:ln cap="flat" cmpd="sng" w="9525">
            <a:solidFill>
              <a:srgbClr val="FEE4C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 sz="3000" u="none" cap="none" strike="noStrike">
                <a:solidFill>
                  <a:srgbClr val="000000"/>
                </a:solidFill>
                <a:latin typeface="Arial"/>
                <a:ea typeface="Arial"/>
                <a:cs typeface="Arial"/>
                <a:sym typeface="Arial"/>
              </a:rPr>
              <a:t>DATASET</a:t>
            </a:r>
            <a:endParaRPr b="0" i="0" sz="3000" u="none" cap="none" strike="noStrike">
              <a:solidFill>
                <a:srgbClr val="000000"/>
              </a:solidFill>
              <a:latin typeface="Arial"/>
              <a:ea typeface="Arial"/>
              <a:cs typeface="Arial"/>
              <a:sym typeface="Arial"/>
            </a:endParaRPr>
          </a:p>
        </p:txBody>
      </p:sp>
      <p:sp>
        <p:nvSpPr>
          <p:cNvPr id="79" name="Google Shape;79;p17"/>
          <p:cNvSpPr txBox="1"/>
          <p:nvPr/>
        </p:nvSpPr>
        <p:spPr>
          <a:xfrm>
            <a:off x="334800" y="1264025"/>
            <a:ext cx="8474400" cy="3648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highlight>
                  <a:srgbClr val="FFFFFF"/>
                </a:highlight>
              </a:rPr>
              <a:t>EXAMPLES OF ANNOTATIONS</a:t>
            </a:r>
            <a:endParaRPr sz="1200">
              <a:solidFill>
                <a:schemeClr val="dk1"/>
              </a:solidFill>
              <a:highlight>
                <a:srgbClr val="FFFFFF"/>
              </a:highlight>
            </a:endParaRPr>
          </a:p>
          <a:p>
            <a:pPr indent="0" lvl="0" marL="457200" rtl="0" algn="l">
              <a:spcBef>
                <a:spcPts val="0"/>
              </a:spcBef>
              <a:spcAft>
                <a:spcPts val="0"/>
              </a:spcAft>
              <a:buNone/>
            </a:pPr>
            <a:r>
              <a:t/>
            </a:r>
            <a:endParaRPr sz="1300">
              <a:solidFill>
                <a:schemeClr val="dk1"/>
              </a:solidFill>
              <a:highlight>
                <a:srgbClr val="FFFFFF"/>
              </a:highlight>
            </a:endParaRPr>
          </a:p>
          <a:p>
            <a:pPr indent="0" lvl="0" marL="457200" rtl="0" algn="l">
              <a:spcBef>
                <a:spcPts val="0"/>
              </a:spcBef>
              <a:spcAft>
                <a:spcPts val="0"/>
              </a:spcAft>
              <a:buNone/>
            </a:pPr>
            <a:r>
              <a:t/>
            </a:r>
            <a:endParaRPr sz="1300">
              <a:solidFill>
                <a:schemeClr val="dk1"/>
              </a:solidFill>
              <a:highlight>
                <a:srgbClr val="FFFFFF"/>
              </a:highlight>
            </a:endParaRPr>
          </a:p>
          <a:p>
            <a:pPr indent="0" lvl="0" marL="457200" rtl="0" algn="l">
              <a:spcBef>
                <a:spcPts val="0"/>
              </a:spcBef>
              <a:spcAft>
                <a:spcPts val="0"/>
              </a:spcAft>
              <a:buNone/>
            </a:pPr>
            <a:r>
              <a:t/>
            </a:r>
            <a:endParaRPr sz="1300">
              <a:solidFill>
                <a:schemeClr val="dk1"/>
              </a:solidFill>
              <a:highlight>
                <a:srgbClr val="FFFFFF"/>
              </a:highlight>
            </a:endParaRPr>
          </a:p>
          <a:p>
            <a:pPr indent="0" lvl="0" marL="457200" rtl="0" algn="l">
              <a:spcBef>
                <a:spcPts val="0"/>
              </a:spcBef>
              <a:spcAft>
                <a:spcPts val="0"/>
              </a:spcAft>
              <a:buNone/>
            </a:pPr>
            <a:r>
              <a:t/>
            </a:r>
            <a:endParaRPr sz="1300">
              <a:solidFill>
                <a:schemeClr val="dk1"/>
              </a:solidFill>
              <a:highlight>
                <a:srgbClr val="FFFFFF"/>
              </a:highlight>
            </a:endParaRPr>
          </a:p>
          <a:p>
            <a:pPr indent="0" lvl="0" marL="457200" rtl="0" algn="l">
              <a:spcBef>
                <a:spcPts val="0"/>
              </a:spcBef>
              <a:spcAft>
                <a:spcPts val="0"/>
              </a:spcAft>
              <a:buNone/>
            </a:pPr>
            <a:r>
              <a:t/>
            </a:r>
            <a:endParaRPr sz="1300">
              <a:solidFill>
                <a:schemeClr val="dk1"/>
              </a:solidFill>
              <a:highlight>
                <a:srgbClr val="FFFFFF"/>
              </a:highlight>
            </a:endParaRPr>
          </a:p>
        </p:txBody>
      </p:sp>
      <p:pic>
        <p:nvPicPr>
          <p:cNvPr id="80" name="Google Shape;80;p17"/>
          <p:cNvPicPr preferRelativeResize="0"/>
          <p:nvPr/>
        </p:nvPicPr>
        <p:blipFill>
          <a:blip r:embed="rId3">
            <a:alphaModFix/>
          </a:blip>
          <a:stretch>
            <a:fillRect/>
          </a:stretch>
        </p:blipFill>
        <p:spPr>
          <a:xfrm>
            <a:off x="1328650" y="1661900"/>
            <a:ext cx="6486702" cy="33704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8"/>
          <p:cNvSpPr txBox="1"/>
          <p:nvPr/>
        </p:nvSpPr>
        <p:spPr>
          <a:xfrm>
            <a:off x="227975" y="0"/>
            <a:ext cx="8591400" cy="59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dk2"/>
                </a:solidFill>
              </a:rPr>
              <a:t>What are Transformers?</a:t>
            </a:r>
            <a:endParaRPr b="1" sz="1800">
              <a:solidFill>
                <a:schemeClr val="dk2"/>
              </a:solidFill>
            </a:endParaRPr>
          </a:p>
        </p:txBody>
      </p:sp>
      <p:sp>
        <p:nvSpPr>
          <p:cNvPr id="86" name="Google Shape;86;p18"/>
          <p:cNvSpPr txBox="1"/>
          <p:nvPr/>
        </p:nvSpPr>
        <p:spPr>
          <a:xfrm>
            <a:off x="456575" y="511400"/>
            <a:ext cx="8544300" cy="904500"/>
          </a:xfrm>
          <a:prstGeom prst="rect">
            <a:avLst/>
          </a:prstGeom>
          <a:noFill/>
          <a:ln>
            <a:noFill/>
          </a:ln>
        </p:spPr>
        <p:txBody>
          <a:bodyPr anchorCtr="0" anchor="t" bIns="91425" lIns="91425" spcFirstLastPara="1" rIns="91425" wrap="square" tIns="91425">
            <a:noAutofit/>
          </a:bodyPr>
          <a:lstStyle/>
          <a:p>
            <a:pPr indent="-323850" lvl="0" marL="457200" rtl="0" algn="l">
              <a:spcBef>
                <a:spcPts val="0"/>
              </a:spcBef>
              <a:spcAft>
                <a:spcPts val="0"/>
              </a:spcAft>
              <a:buClr>
                <a:schemeClr val="dk2"/>
              </a:buClr>
              <a:buSzPts val="1500"/>
              <a:buChar char="●"/>
            </a:pPr>
            <a:r>
              <a:rPr lang="en" sz="1500">
                <a:solidFill>
                  <a:schemeClr val="dk2"/>
                </a:solidFill>
              </a:rPr>
              <a:t>Transformers are a type of neural network architecture introduced in the natural language processing (NLP) domain.</a:t>
            </a:r>
            <a:endParaRPr sz="1500">
              <a:solidFill>
                <a:schemeClr val="dk2"/>
              </a:solidFill>
            </a:endParaRPr>
          </a:p>
          <a:p>
            <a:pPr indent="-323850" lvl="0" marL="457200" rtl="0" algn="l">
              <a:spcBef>
                <a:spcPts val="0"/>
              </a:spcBef>
              <a:spcAft>
                <a:spcPts val="0"/>
              </a:spcAft>
              <a:buClr>
                <a:schemeClr val="dk2"/>
              </a:buClr>
              <a:buSzPts val="1500"/>
              <a:buChar char="●"/>
            </a:pPr>
            <a:r>
              <a:rPr lang="en" sz="1500">
                <a:solidFill>
                  <a:schemeClr val="dk2"/>
                </a:solidFill>
              </a:rPr>
              <a:t>Developed to overcome limitations in handling long-range dependencies in sequential data.</a:t>
            </a:r>
            <a:endParaRPr sz="1500">
              <a:solidFill>
                <a:schemeClr val="dk2"/>
              </a:solidFill>
            </a:endParaRPr>
          </a:p>
          <a:p>
            <a:pPr indent="0" lvl="0" marL="457200" rtl="0" algn="l">
              <a:spcBef>
                <a:spcPts val="0"/>
              </a:spcBef>
              <a:spcAft>
                <a:spcPts val="0"/>
              </a:spcAft>
              <a:buNone/>
            </a:pPr>
            <a:r>
              <a:t/>
            </a:r>
            <a:endParaRPr sz="1500">
              <a:solidFill>
                <a:schemeClr val="dk2"/>
              </a:solidFill>
            </a:endParaRPr>
          </a:p>
        </p:txBody>
      </p:sp>
      <p:pic>
        <p:nvPicPr>
          <p:cNvPr id="87" name="Google Shape;87;p18"/>
          <p:cNvPicPr preferRelativeResize="0"/>
          <p:nvPr/>
        </p:nvPicPr>
        <p:blipFill>
          <a:blip r:embed="rId3">
            <a:alphaModFix/>
          </a:blip>
          <a:stretch>
            <a:fillRect/>
          </a:stretch>
        </p:blipFill>
        <p:spPr>
          <a:xfrm>
            <a:off x="4677003" y="2387100"/>
            <a:ext cx="3954949" cy="2421025"/>
          </a:xfrm>
          <a:prstGeom prst="rect">
            <a:avLst/>
          </a:prstGeom>
          <a:noFill/>
          <a:ln>
            <a:noFill/>
          </a:ln>
        </p:spPr>
      </p:pic>
      <p:pic>
        <p:nvPicPr>
          <p:cNvPr id="88" name="Google Shape;88;p18"/>
          <p:cNvPicPr preferRelativeResize="0"/>
          <p:nvPr/>
        </p:nvPicPr>
        <p:blipFill>
          <a:blip r:embed="rId4">
            <a:alphaModFix/>
          </a:blip>
          <a:stretch>
            <a:fillRect/>
          </a:stretch>
        </p:blipFill>
        <p:spPr>
          <a:xfrm>
            <a:off x="542700" y="2387098"/>
            <a:ext cx="3289835" cy="2370575"/>
          </a:xfrm>
          <a:prstGeom prst="rect">
            <a:avLst/>
          </a:prstGeom>
          <a:noFill/>
          <a:ln>
            <a:noFill/>
          </a:ln>
        </p:spPr>
      </p:pic>
      <p:sp>
        <p:nvSpPr>
          <p:cNvPr id="89" name="Google Shape;89;p18"/>
          <p:cNvSpPr txBox="1"/>
          <p:nvPr/>
        </p:nvSpPr>
        <p:spPr>
          <a:xfrm>
            <a:off x="542700" y="1415900"/>
            <a:ext cx="4393200" cy="17934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1000"/>
              </a:spcBef>
              <a:spcAft>
                <a:spcPts val="0"/>
              </a:spcAft>
              <a:buClr>
                <a:schemeClr val="dk1"/>
              </a:buClr>
              <a:buSzPts val="1100"/>
              <a:buFont typeface="Arial"/>
              <a:buNone/>
            </a:pPr>
            <a:r>
              <a:rPr b="1" lang="en" sz="1500">
                <a:solidFill>
                  <a:schemeClr val="dk2"/>
                </a:solidFill>
              </a:rPr>
              <a:t>Core Concepts:</a:t>
            </a:r>
            <a:endParaRPr b="1" sz="1500">
              <a:solidFill>
                <a:schemeClr val="dk2"/>
              </a:solidFill>
            </a:endParaRPr>
          </a:p>
          <a:p>
            <a:pPr indent="0" lvl="0" marL="0" rtl="0" algn="l">
              <a:spcBef>
                <a:spcPts val="0"/>
              </a:spcBef>
              <a:spcAft>
                <a:spcPts val="0"/>
              </a:spcAft>
              <a:buClr>
                <a:schemeClr val="dk1"/>
              </a:buClr>
              <a:buSzPts val="1100"/>
              <a:buFont typeface="Arial"/>
              <a:buNone/>
            </a:pPr>
            <a:r>
              <a:rPr b="1" lang="en" sz="1500">
                <a:solidFill>
                  <a:schemeClr val="dk2"/>
                </a:solidFill>
              </a:rPr>
              <a:t>Self-Attention Mechanism:</a:t>
            </a:r>
            <a:endParaRPr sz="1500">
              <a:solidFill>
                <a:schemeClr val="dk2"/>
              </a:solidFill>
            </a:endParaRPr>
          </a:p>
          <a:p>
            <a:pPr indent="0" lvl="0" marL="457200" rtl="0" algn="l">
              <a:spcBef>
                <a:spcPts val="0"/>
              </a:spcBef>
              <a:spcAft>
                <a:spcPts val="0"/>
              </a:spcAft>
              <a:buNone/>
            </a:pPr>
            <a:r>
              <a:t/>
            </a:r>
            <a:endParaRPr sz="1800">
              <a:solidFill>
                <a:schemeClr val="dk2"/>
              </a:solidFill>
            </a:endParaRPr>
          </a:p>
        </p:txBody>
      </p:sp>
      <p:sp>
        <p:nvSpPr>
          <p:cNvPr id="90" name="Google Shape;90;p18"/>
          <p:cNvSpPr txBox="1"/>
          <p:nvPr/>
        </p:nvSpPr>
        <p:spPr>
          <a:xfrm>
            <a:off x="5484875" y="1828100"/>
            <a:ext cx="3334500" cy="51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500">
                <a:solidFill>
                  <a:schemeClr val="dk2"/>
                </a:solidFill>
              </a:rPr>
              <a:t>Attention Heads:</a:t>
            </a:r>
            <a:endParaRPr sz="1800">
              <a:solidFill>
                <a:schemeClr val="dk2"/>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pic>
        <p:nvPicPr>
          <p:cNvPr id="95" name="Google Shape;95;p19"/>
          <p:cNvPicPr preferRelativeResize="0"/>
          <p:nvPr/>
        </p:nvPicPr>
        <p:blipFill>
          <a:blip r:embed="rId3">
            <a:alphaModFix/>
          </a:blip>
          <a:stretch>
            <a:fillRect/>
          </a:stretch>
        </p:blipFill>
        <p:spPr>
          <a:xfrm>
            <a:off x="0" y="851600"/>
            <a:ext cx="6769574" cy="3598125"/>
          </a:xfrm>
          <a:prstGeom prst="rect">
            <a:avLst/>
          </a:prstGeom>
          <a:noFill/>
          <a:ln>
            <a:noFill/>
          </a:ln>
        </p:spPr>
      </p:pic>
      <p:pic>
        <p:nvPicPr>
          <p:cNvPr id="96" name="Google Shape;96;p19"/>
          <p:cNvPicPr preferRelativeResize="0"/>
          <p:nvPr/>
        </p:nvPicPr>
        <p:blipFill>
          <a:blip r:embed="rId4">
            <a:alphaModFix/>
          </a:blip>
          <a:stretch>
            <a:fillRect/>
          </a:stretch>
        </p:blipFill>
        <p:spPr>
          <a:xfrm>
            <a:off x="6443725" y="1113525"/>
            <a:ext cx="2234412" cy="2968799"/>
          </a:xfrm>
          <a:prstGeom prst="rect">
            <a:avLst/>
          </a:prstGeom>
          <a:noFill/>
          <a:ln>
            <a:noFill/>
          </a:ln>
        </p:spPr>
      </p:pic>
      <p:sp>
        <p:nvSpPr>
          <p:cNvPr id="97" name="Google Shape;97;p19"/>
          <p:cNvSpPr txBox="1"/>
          <p:nvPr/>
        </p:nvSpPr>
        <p:spPr>
          <a:xfrm>
            <a:off x="557675" y="540725"/>
            <a:ext cx="6264600" cy="48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dk2"/>
                </a:solidFill>
                <a:latin typeface="Lexend"/>
                <a:ea typeface="Lexend"/>
                <a:cs typeface="Lexend"/>
                <a:sym typeface="Lexend"/>
              </a:rPr>
              <a:t>Vision Transformers (ViT)</a:t>
            </a:r>
            <a:endParaRPr b="1" sz="1800">
              <a:solidFill>
                <a:schemeClr val="dk2"/>
              </a:solidFill>
              <a:latin typeface="Lexend"/>
              <a:ea typeface="Lexend"/>
              <a:cs typeface="Lexend"/>
              <a:sym typeface="Lexen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20"/>
          <p:cNvSpPr txBox="1"/>
          <p:nvPr/>
        </p:nvSpPr>
        <p:spPr>
          <a:xfrm>
            <a:off x="538850" y="0"/>
            <a:ext cx="7423200" cy="67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latin typeface="Lexend"/>
                <a:ea typeface="Lexend"/>
                <a:cs typeface="Lexend"/>
                <a:sym typeface="Lexend"/>
              </a:rPr>
              <a:t>Algorithm:</a:t>
            </a:r>
            <a:endParaRPr sz="1800">
              <a:solidFill>
                <a:schemeClr val="dk2"/>
              </a:solidFill>
              <a:latin typeface="Lexend"/>
              <a:ea typeface="Lexend"/>
              <a:cs typeface="Lexend"/>
              <a:sym typeface="Lexend"/>
            </a:endParaRPr>
          </a:p>
        </p:txBody>
      </p:sp>
      <p:sp>
        <p:nvSpPr>
          <p:cNvPr id="103" name="Google Shape;103;p20"/>
          <p:cNvSpPr txBox="1"/>
          <p:nvPr/>
        </p:nvSpPr>
        <p:spPr>
          <a:xfrm>
            <a:off x="538850" y="448850"/>
            <a:ext cx="7536300" cy="1876500"/>
          </a:xfrm>
          <a:prstGeom prst="rect">
            <a:avLst/>
          </a:prstGeom>
          <a:noFill/>
          <a:ln>
            <a:noFill/>
          </a:ln>
        </p:spPr>
        <p:txBody>
          <a:bodyPr anchorCtr="0" anchor="t" bIns="91425" lIns="91425" spcFirstLastPara="1" rIns="91425" wrap="square" tIns="91425">
            <a:noAutofit/>
          </a:bodyPr>
          <a:lstStyle/>
          <a:p>
            <a:pPr indent="-304800" lvl="0" marL="457200" rtl="0" algn="l">
              <a:lnSpc>
                <a:spcPct val="150000"/>
              </a:lnSpc>
              <a:spcBef>
                <a:spcPts val="0"/>
              </a:spcBef>
              <a:spcAft>
                <a:spcPts val="0"/>
              </a:spcAft>
              <a:buClr>
                <a:schemeClr val="dk2"/>
              </a:buClr>
              <a:buSzPts val="1200"/>
              <a:buChar char="●"/>
            </a:pPr>
            <a:r>
              <a:rPr b="1" lang="en" sz="1200">
                <a:solidFill>
                  <a:schemeClr val="dk2"/>
                </a:solidFill>
              </a:rPr>
              <a:t>Patching the Image:</a:t>
            </a:r>
            <a:endParaRPr b="1" sz="1200">
              <a:solidFill>
                <a:schemeClr val="dk2"/>
              </a:solidFill>
            </a:endParaRPr>
          </a:p>
          <a:p>
            <a:pPr indent="0" lvl="0" marL="457200" rtl="0" algn="l">
              <a:lnSpc>
                <a:spcPct val="150000"/>
              </a:lnSpc>
              <a:spcBef>
                <a:spcPts val="0"/>
              </a:spcBef>
              <a:spcAft>
                <a:spcPts val="0"/>
              </a:spcAft>
              <a:buNone/>
            </a:pPr>
            <a:r>
              <a:t/>
            </a:r>
            <a:endParaRPr b="1" sz="1200">
              <a:solidFill>
                <a:schemeClr val="dk2"/>
              </a:solidFill>
            </a:endParaRPr>
          </a:p>
          <a:p>
            <a:pPr indent="-304800" lvl="0" marL="457200" rtl="0" algn="l">
              <a:lnSpc>
                <a:spcPct val="100000"/>
              </a:lnSpc>
              <a:spcBef>
                <a:spcPts val="0"/>
              </a:spcBef>
              <a:spcAft>
                <a:spcPts val="0"/>
              </a:spcAft>
              <a:buClr>
                <a:schemeClr val="dk2"/>
              </a:buClr>
              <a:buSzPts val="1200"/>
              <a:buChar char="●"/>
            </a:pPr>
            <a:r>
              <a:rPr b="1" lang="en" sz="1200">
                <a:solidFill>
                  <a:schemeClr val="dk2"/>
                </a:solidFill>
              </a:rPr>
              <a:t>Embedding and Positional Encoding:</a:t>
            </a:r>
            <a:endParaRPr b="1" sz="1200">
              <a:solidFill>
                <a:schemeClr val="dk2"/>
              </a:solidFill>
            </a:endParaRPr>
          </a:p>
          <a:p>
            <a:pPr indent="0" lvl="0" marL="0" rtl="0" algn="l">
              <a:lnSpc>
                <a:spcPct val="100000"/>
              </a:lnSpc>
              <a:spcBef>
                <a:spcPts val="0"/>
              </a:spcBef>
              <a:spcAft>
                <a:spcPts val="0"/>
              </a:spcAft>
              <a:buNone/>
            </a:pPr>
            <a:r>
              <a:t/>
            </a:r>
            <a:endParaRPr b="1" sz="1200">
              <a:solidFill>
                <a:schemeClr val="dk2"/>
              </a:solidFill>
            </a:endParaRPr>
          </a:p>
          <a:p>
            <a:pPr indent="0" lvl="0" marL="0" rtl="0" algn="l">
              <a:lnSpc>
                <a:spcPct val="100000"/>
              </a:lnSpc>
              <a:spcBef>
                <a:spcPts val="0"/>
              </a:spcBef>
              <a:spcAft>
                <a:spcPts val="0"/>
              </a:spcAft>
              <a:buNone/>
            </a:pPr>
            <a:r>
              <a:t/>
            </a:r>
            <a:endParaRPr b="1" sz="1200">
              <a:solidFill>
                <a:schemeClr val="dk2"/>
              </a:solidFill>
            </a:endParaRPr>
          </a:p>
          <a:p>
            <a:pPr indent="-304800" lvl="0" marL="457200" rtl="0" algn="l">
              <a:spcBef>
                <a:spcPts val="0"/>
              </a:spcBef>
              <a:spcAft>
                <a:spcPts val="0"/>
              </a:spcAft>
              <a:buClr>
                <a:schemeClr val="dk2"/>
              </a:buClr>
              <a:buSzPts val="1200"/>
              <a:buChar char="●"/>
            </a:pPr>
            <a:r>
              <a:rPr b="1" lang="en" sz="1200">
                <a:solidFill>
                  <a:schemeClr val="dk2"/>
                </a:solidFill>
              </a:rPr>
              <a:t>Transformer Encoder Blocks:</a:t>
            </a:r>
            <a:endParaRPr sz="1200">
              <a:solidFill>
                <a:schemeClr val="dk2"/>
              </a:solidFill>
            </a:endParaRPr>
          </a:p>
          <a:p>
            <a:pPr indent="0" lvl="0" marL="457200" rtl="0" algn="l">
              <a:spcBef>
                <a:spcPts val="0"/>
              </a:spcBef>
              <a:spcAft>
                <a:spcPts val="0"/>
              </a:spcAft>
              <a:buNone/>
            </a:pPr>
            <a:r>
              <a:t/>
            </a:r>
            <a:endParaRPr sz="1200">
              <a:solidFill>
                <a:schemeClr val="dk2"/>
              </a:solidFill>
            </a:endParaRPr>
          </a:p>
        </p:txBody>
      </p:sp>
      <p:pic>
        <p:nvPicPr>
          <p:cNvPr id="104" name="Google Shape;104;p20"/>
          <p:cNvPicPr preferRelativeResize="0"/>
          <p:nvPr/>
        </p:nvPicPr>
        <p:blipFill>
          <a:blip r:embed="rId3">
            <a:alphaModFix/>
          </a:blip>
          <a:stretch>
            <a:fillRect/>
          </a:stretch>
        </p:blipFill>
        <p:spPr>
          <a:xfrm>
            <a:off x="5063754" y="448853"/>
            <a:ext cx="3721900" cy="1676750"/>
          </a:xfrm>
          <a:prstGeom prst="rect">
            <a:avLst/>
          </a:prstGeom>
          <a:noFill/>
          <a:ln>
            <a:noFill/>
          </a:ln>
        </p:spPr>
      </p:pic>
      <p:pic>
        <p:nvPicPr>
          <p:cNvPr id="105" name="Google Shape;105;p20"/>
          <p:cNvPicPr preferRelativeResize="0"/>
          <p:nvPr/>
        </p:nvPicPr>
        <p:blipFill rotWithShape="1">
          <a:blip r:embed="rId4">
            <a:alphaModFix/>
          </a:blip>
          <a:srcRect b="0" l="-4660" r="4659" t="0"/>
          <a:stretch/>
        </p:blipFill>
        <p:spPr>
          <a:xfrm>
            <a:off x="2446349" y="2125600"/>
            <a:ext cx="2410575" cy="28045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21"/>
          <p:cNvSpPr txBox="1"/>
          <p:nvPr/>
        </p:nvSpPr>
        <p:spPr>
          <a:xfrm>
            <a:off x="341025" y="160150"/>
            <a:ext cx="8802900" cy="519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2"/>
                </a:solidFill>
              </a:rPr>
              <a:t>F</a:t>
            </a:r>
            <a:r>
              <a:rPr b="1" lang="en">
                <a:solidFill>
                  <a:schemeClr val="dk2"/>
                </a:solidFill>
              </a:rPr>
              <a:t>eature map:</a:t>
            </a:r>
            <a:endParaRPr b="1">
              <a:solidFill>
                <a:schemeClr val="dk2"/>
              </a:solidFill>
            </a:endParaRPr>
          </a:p>
          <a:p>
            <a:pPr indent="457200" lvl="0" marL="0" rtl="0" algn="l">
              <a:spcBef>
                <a:spcPts val="0"/>
              </a:spcBef>
              <a:spcAft>
                <a:spcPts val="0"/>
              </a:spcAft>
              <a:buNone/>
            </a:pPr>
            <a:r>
              <a:rPr lang="en" sz="1200">
                <a:solidFill>
                  <a:schemeClr val="dk2"/>
                </a:solidFill>
              </a:rPr>
              <a:t>A</a:t>
            </a:r>
            <a:r>
              <a:rPr lang="en" sz="1200">
                <a:solidFill>
                  <a:schemeClr val="dk2"/>
                </a:solidFill>
              </a:rPr>
              <a:t> feature map is the output of the transformer encoder blocks applied to image patches. It represents learned spatial hierarchies and is used for subsequent tasks like bounding box prediction and class recognition.</a:t>
            </a:r>
            <a:endParaRPr sz="1200">
              <a:solidFill>
                <a:schemeClr val="dk2"/>
              </a:solidFill>
            </a:endParaRPr>
          </a:p>
          <a:p>
            <a:pPr indent="0" lvl="0" marL="0" rtl="0" algn="l">
              <a:spcBef>
                <a:spcPts val="0"/>
              </a:spcBef>
              <a:spcAft>
                <a:spcPts val="0"/>
              </a:spcAft>
              <a:buNone/>
            </a:pPr>
            <a:r>
              <a:t/>
            </a:r>
            <a:endParaRPr sz="1200">
              <a:solidFill>
                <a:schemeClr val="dk2"/>
              </a:solidFill>
            </a:endParaRPr>
          </a:p>
          <a:p>
            <a:pPr indent="0" lvl="0" marL="0" rtl="0" algn="l">
              <a:spcBef>
                <a:spcPts val="0"/>
              </a:spcBef>
              <a:spcAft>
                <a:spcPts val="0"/>
              </a:spcAft>
              <a:buNone/>
            </a:pPr>
            <a:r>
              <a:rPr b="1" lang="en" sz="1200">
                <a:solidFill>
                  <a:schemeClr val="dk2"/>
                </a:solidFill>
              </a:rPr>
              <a:t>Post-Processing:</a:t>
            </a:r>
            <a:endParaRPr b="1" sz="1200">
              <a:solidFill>
                <a:schemeClr val="dk2"/>
              </a:solidFill>
            </a:endParaRPr>
          </a:p>
          <a:p>
            <a:pPr indent="0" lvl="0" marL="0" rtl="0" algn="l">
              <a:spcBef>
                <a:spcPts val="0"/>
              </a:spcBef>
              <a:spcAft>
                <a:spcPts val="0"/>
              </a:spcAft>
              <a:buNone/>
            </a:pPr>
            <a:r>
              <a:t/>
            </a:r>
            <a:endParaRPr sz="1200">
              <a:solidFill>
                <a:schemeClr val="dk2"/>
              </a:solidFill>
            </a:endParaRPr>
          </a:p>
          <a:p>
            <a:pPr indent="-304800" lvl="0" marL="457200" rtl="0" algn="l">
              <a:spcBef>
                <a:spcPts val="0"/>
              </a:spcBef>
              <a:spcAft>
                <a:spcPts val="0"/>
              </a:spcAft>
              <a:buClr>
                <a:schemeClr val="dk2"/>
              </a:buClr>
              <a:buSzPts val="1200"/>
              <a:buChar char="●"/>
            </a:pPr>
            <a:r>
              <a:rPr b="1" lang="en" sz="1200">
                <a:solidFill>
                  <a:schemeClr val="dk2"/>
                </a:solidFill>
              </a:rPr>
              <a:t>Non-Maximum Suppression (NMS):</a:t>
            </a:r>
            <a:endParaRPr b="1" sz="1200">
              <a:solidFill>
                <a:schemeClr val="dk2"/>
              </a:solidFill>
            </a:endParaRPr>
          </a:p>
          <a:p>
            <a:pPr indent="0" lvl="0" marL="0" rtl="0" algn="l">
              <a:spcBef>
                <a:spcPts val="0"/>
              </a:spcBef>
              <a:spcAft>
                <a:spcPts val="0"/>
              </a:spcAft>
              <a:buNone/>
            </a:pPr>
            <a:r>
              <a:t/>
            </a:r>
            <a:endParaRPr sz="1200">
              <a:solidFill>
                <a:schemeClr val="dk2"/>
              </a:solidFill>
            </a:endParaRPr>
          </a:p>
          <a:p>
            <a:pPr indent="0" lvl="0" marL="0" rtl="0" algn="l">
              <a:spcBef>
                <a:spcPts val="0"/>
              </a:spcBef>
              <a:spcAft>
                <a:spcPts val="0"/>
              </a:spcAft>
              <a:buNone/>
            </a:pPr>
            <a:r>
              <a:t/>
            </a:r>
            <a:endParaRPr sz="1200">
              <a:solidFill>
                <a:schemeClr val="dk2"/>
              </a:solidFill>
            </a:endParaRPr>
          </a:p>
          <a:p>
            <a:pPr indent="0" lvl="0" marL="0" rtl="0" algn="l">
              <a:spcBef>
                <a:spcPts val="0"/>
              </a:spcBef>
              <a:spcAft>
                <a:spcPts val="0"/>
              </a:spcAft>
              <a:buNone/>
            </a:pPr>
            <a:r>
              <a:t/>
            </a:r>
            <a:endParaRPr sz="1200">
              <a:solidFill>
                <a:schemeClr val="dk2"/>
              </a:solidFill>
            </a:endParaRPr>
          </a:p>
          <a:p>
            <a:pPr indent="0" lvl="0" marL="0" rtl="0" algn="l">
              <a:spcBef>
                <a:spcPts val="0"/>
              </a:spcBef>
              <a:spcAft>
                <a:spcPts val="0"/>
              </a:spcAft>
              <a:buNone/>
            </a:pPr>
            <a:r>
              <a:t/>
            </a:r>
            <a:endParaRPr sz="1200">
              <a:solidFill>
                <a:schemeClr val="dk2"/>
              </a:solidFill>
            </a:endParaRPr>
          </a:p>
          <a:p>
            <a:pPr indent="0" lvl="0" marL="0" rtl="0" algn="l">
              <a:spcBef>
                <a:spcPts val="0"/>
              </a:spcBef>
              <a:spcAft>
                <a:spcPts val="0"/>
              </a:spcAft>
              <a:buNone/>
            </a:pPr>
            <a:r>
              <a:t/>
            </a:r>
            <a:endParaRPr sz="1200">
              <a:solidFill>
                <a:schemeClr val="dk2"/>
              </a:solidFill>
            </a:endParaRPr>
          </a:p>
          <a:p>
            <a:pPr indent="0" lvl="0" marL="0" rtl="0" algn="l">
              <a:spcBef>
                <a:spcPts val="0"/>
              </a:spcBef>
              <a:spcAft>
                <a:spcPts val="0"/>
              </a:spcAft>
              <a:buNone/>
            </a:pPr>
            <a:r>
              <a:rPr lang="en" sz="1200">
                <a:solidFill>
                  <a:schemeClr val="dk2"/>
                </a:solidFill>
              </a:rPr>
              <a:t>	</a:t>
            </a:r>
            <a:endParaRPr sz="1200">
              <a:solidFill>
                <a:schemeClr val="dk2"/>
              </a:solidFill>
            </a:endParaRPr>
          </a:p>
          <a:p>
            <a:pPr indent="0" lvl="0" marL="0" rtl="0" algn="l">
              <a:spcBef>
                <a:spcPts val="0"/>
              </a:spcBef>
              <a:spcAft>
                <a:spcPts val="0"/>
              </a:spcAft>
              <a:buNone/>
            </a:pPr>
            <a:r>
              <a:t/>
            </a:r>
            <a:endParaRPr sz="1200">
              <a:solidFill>
                <a:schemeClr val="dk2"/>
              </a:solidFill>
            </a:endParaRPr>
          </a:p>
          <a:p>
            <a:pPr indent="0" lvl="0" marL="0" rtl="0" algn="l">
              <a:spcBef>
                <a:spcPts val="0"/>
              </a:spcBef>
              <a:spcAft>
                <a:spcPts val="0"/>
              </a:spcAft>
              <a:buNone/>
            </a:pPr>
            <a:r>
              <a:t/>
            </a:r>
            <a:endParaRPr sz="1200">
              <a:solidFill>
                <a:schemeClr val="dk2"/>
              </a:solidFill>
            </a:endParaRPr>
          </a:p>
          <a:p>
            <a:pPr indent="-304800" lvl="0" marL="457200" rtl="0" algn="l">
              <a:spcBef>
                <a:spcPts val="0"/>
              </a:spcBef>
              <a:spcAft>
                <a:spcPts val="0"/>
              </a:spcAft>
              <a:buClr>
                <a:schemeClr val="dk2"/>
              </a:buClr>
              <a:buSzPts val="1200"/>
              <a:buChar char="●"/>
            </a:pPr>
            <a:r>
              <a:rPr b="1" lang="en" sz="1200">
                <a:solidFill>
                  <a:schemeClr val="dk2"/>
                </a:solidFill>
              </a:rPr>
              <a:t>Region Proposal Networks (RPNs) :</a:t>
            </a:r>
            <a:endParaRPr b="1" sz="1200">
              <a:solidFill>
                <a:schemeClr val="dk2"/>
              </a:solidFill>
            </a:endParaRPr>
          </a:p>
          <a:p>
            <a:pPr indent="0" lvl="0" marL="0" rtl="0" algn="l">
              <a:spcBef>
                <a:spcPts val="0"/>
              </a:spcBef>
              <a:spcAft>
                <a:spcPts val="0"/>
              </a:spcAft>
              <a:buNone/>
            </a:pPr>
            <a:r>
              <a:t/>
            </a:r>
            <a:endParaRPr sz="1200">
              <a:solidFill>
                <a:schemeClr val="dk2"/>
              </a:solidFill>
            </a:endParaRPr>
          </a:p>
          <a:p>
            <a:pPr indent="457200" lvl="0" marL="0" rtl="0" algn="l">
              <a:spcBef>
                <a:spcPts val="0"/>
              </a:spcBef>
              <a:spcAft>
                <a:spcPts val="0"/>
              </a:spcAft>
              <a:buNone/>
            </a:pPr>
            <a:r>
              <a:t/>
            </a:r>
            <a:endParaRPr sz="1200">
              <a:solidFill>
                <a:schemeClr val="dk2"/>
              </a:solidFill>
            </a:endParaRPr>
          </a:p>
          <a:p>
            <a:pPr indent="0" lvl="0" marL="0" rtl="0" algn="l">
              <a:spcBef>
                <a:spcPts val="0"/>
              </a:spcBef>
              <a:spcAft>
                <a:spcPts val="0"/>
              </a:spcAft>
              <a:buNone/>
            </a:pPr>
            <a:r>
              <a:t/>
            </a:r>
            <a:endParaRPr sz="1200">
              <a:solidFill>
                <a:schemeClr val="dk2"/>
              </a:solidFill>
            </a:endParaRPr>
          </a:p>
          <a:p>
            <a:pPr indent="0" lvl="0" marL="0" rtl="0" algn="l">
              <a:spcBef>
                <a:spcPts val="0"/>
              </a:spcBef>
              <a:spcAft>
                <a:spcPts val="0"/>
              </a:spcAft>
              <a:buNone/>
            </a:pPr>
            <a:r>
              <a:t/>
            </a:r>
            <a:endParaRPr sz="1200">
              <a:solidFill>
                <a:schemeClr val="dk2"/>
              </a:solidFill>
            </a:endParaRPr>
          </a:p>
          <a:p>
            <a:pPr indent="0" lvl="0" marL="0" rtl="0" algn="l">
              <a:spcBef>
                <a:spcPts val="0"/>
              </a:spcBef>
              <a:spcAft>
                <a:spcPts val="0"/>
              </a:spcAft>
              <a:buNone/>
            </a:pPr>
            <a:r>
              <a:t/>
            </a:r>
            <a:endParaRPr sz="1200">
              <a:solidFill>
                <a:schemeClr val="dk2"/>
              </a:solidFill>
            </a:endParaRPr>
          </a:p>
          <a:p>
            <a:pPr indent="0" lvl="0" marL="0" rtl="0" algn="l">
              <a:spcBef>
                <a:spcPts val="0"/>
              </a:spcBef>
              <a:spcAft>
                <a:spcPts val="0"/>
              </a:spcAft>
              <a:buNone/>
            </a:pPr>
            <a:r>
              <a:t/>
            </a:r>
            <a:endParaRPr sz="1200">
              <a:solidFill>
                <a:schemeClr val="dk2"/>
              </a:solidFill>
            </a:endParaRPr>
          </a:p>
          <a:p>
            <a:pPr indent="-304800" lvl="0" marL="457200" rtl="0" algn="l">
              <a:lnSpc>
                <a:spcPct val="150000"/>
              </a:lnSpc>
              <a:spcBef>
                <a:spcPts val="0"/>
              </a:spcBef>
              <a:spcAft>
                <a:spcPts val="0"/>
              </a:spcAft>
              <a:buClr>
                <a:schemeClr val="dk2"/>
              </a:buClr>
              <a:buSzPts val="1200"/>
              <a:buChar char="●"/>
            </a:pPr>
            <a:r>
              <a:rPr b="1" lang="en" sz="1200">
                <a:solidFill>
                  <a:schemeClr val="dk2"/>
                </a:solidFill>
              </a:rPr>
              <a:t>ROI (Region of Interest) pooling: </a:t>
            </a:r>
            <a:endParaRPr b="1" sz="1200">
              <a:solidFill>
                <a:schemeClr val="dk2"/>
              </a:solidFill>
            </a:endParaRPr>
          </a:p>
          <a:p>
            <a:pPr indent="0" lvl="0" marL="457200" rtl="0" algn="l">
              <a:spcBef>
                <a:spcPts val="0"/>
              </a:spcBef>
              <a:spcAft>
                <a:spcPts val="0"/>
              </a:spcAft>
              <a:buNone/>
            </a:pPr>
            <a:r>
              <a:rPr lang="en" sz="1200">
                <a:solidFill>
                  <a:schemeClr val="dk2"/>
                </a:solidFill>
              </a:rPr>
              <a:t>The output of RPN module, are pooled into a consistent size, ensuring alignment for subsequent processing and classification tasks.</a:t>
            </a:r>
            <a:endParaRPr sz="1200">
              <a:solidFill>
                <a:schemeClr val="dk2"/>
              </a:solidFill>
            </a:endParaRPr>
          </a:p>
        </p:txBody>
      </p:sp>
      <p:pic>
        <p:nvPicPr>
          <p:cNvPr id="111" name="Google Shape;111;p21"/>
          <p:cNvPicPr preferRelativeResize="0"/>
          <p:nvPr/>
        </p:nvPicPr>
        <p:blipFill>
          <a:blip r:embed="rId3">
            <a:alphaModFix/>
          </a:blip>
          <a:stretch>
            <a:fillRect/>
          </a:stretch>
        </p:blipFill>
        <p:spPr>
          <a:xfrm>
            <a:off x="4299027" y="1026550"/>
            <a:ext cx="2634576" cy="1400075"/>
          </a:xfrm>
          <a:prstGeom prst="rect">
            <a:avLst/>
          </a:prstGeom>
          <a:noFill/>
          <a:ln>
            <a:noFill/>
          </a:ln>
        </p:spPr>
      </p:pic>
      <p:pic>
        <p:nvPicPr>
          <p:cNvPr id="112" name="Google Shape;112;p21"/>
          <p:cNvPicPr preferRelativeResize="0"/>
          <p:nvPr/>
        </p:nvPicPr>
        <p:blipFill>
          <a:blip r:embed="rId4">
            <a:alphaModFix/>
          </a:blip>
          <a:stretch>
            <a:fillRect/>
          </a:stretch>
        </p:blipFill>
        <p:spPr>
          <a:xfrm>
            <a:off x="4299025" y="2682100"/>
            <a:ext cx="2634576" cy="12856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